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94" r:id="rId1"/>
    <p:sldMasterId id="2147483703" r:id="rId2"/>
    <p:sldMasterId id="2147483769" r:id="rId3"/>
  </p:sldMasterIdLst>
  <p:notesMasterIdLst>
    <p:notesMasterId r:id="rId43"/>
  </p:notesMasterIdLst>
  <p:handoutMasterIdLst>
    <p:handoutMasterId r:id="rId44"/>
  </p:handoutMasterIdLst>
  <p:sldIdLst>
    <p:sldId id="488" r:id="rId4"/>
    <p:sldId id="429" r:id="rId5"/>
    <p:sldId id="500" r:id="rId6"/>
    <p:sldId id="529" r:id="rId7"/>
    <p:sldId id="528" r:id="rId8"/>
    <p:sldId id="561" r:id="rId9"/>
    <p:sldId id="562" r:id="rId10"/>
    <p:sldId id="563" r:id="rId11"/>
    <p:sldId id="564" r:id="rId12"/>
    <p:sldId id="530" r:id="rId13"/>
    <p:sldId id="533" r:id="rId14"/>
    <p:sldId id="548" r:id="rId15"/>
    <p:sldId id="553" r:id="rId16"/>
    <p:sldId id="554" r:id="rId17"/>
    <p:sldId id="566" r:id="rId18"/>
    <p:sldId id="549" r:id="rId19"/>
    <p:sldId id="551" r:id="rId20"/>
    <p:sldId id="573" r:id="rId21"/>
    <p:sldId id="499" r:id="rId22"/>
    <p:sldId id="574" r:id="rId23"/>
    <p:sldId id="575" r:id="rId24"/>
    <p:sldId id="536" r:id="rId25"/>
    <p:sldId id="539" r:id="rId26"/>
    <p:sldId id="572" r:id="rId27"/>
    <p:sldId id="532" r:id="rId28"/>
    <p:sldId id="516" r:id="rId29"/>
    <p:sldId id="537" r:id="rId30"/>
    <p:sldId id="541" r:id="rId31"/>
    <p:sldId id="534" r:id="rId32"/>
    <p:sldId id="542" r:id="rId33"/>
    <p:sldId id="571" r:id="rId34"/>
    <p:sldId id="506" r:id="rId35"/>
    <p:sldId id="577" r:id="rId36"/>
    <p:sldId id="576" r:id="rId37"/>
    <p:sldId id="567" r:id="rId38"/>
    <p:sldId id="568" r:id="rId39"/>
    <p:sldId id="569" r:id="rId40"/>
    <p:sldId id="570" r:id="rId41"/>
    <p:sldId id="455" r:id="rId42"/>
  </p:sldIdLst>
  <p:sldSz cx="9144000" cy="6858000" type="screen4x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ry Corbett" initials="" lastIdx="0" clrIdx="0"/>
  <p:cmAuthor id="2" name="Nick Pothecary" initials="NP" lastIdx="2" clrIdx="1">
    <p:extLst/>
  </p:cmAuthor>
  <p:cmAuthor id="3" name="John Mollart" initials="JM" lastIdx="11" clrIdx="2">
    <p:extLst/>
  </p:cmAuthor>
  <p:cmAuthor id="4" name="Sutherland, Christopher" initials="CS" lastIdx="4" clrIdx="3"/>
  <p:cmAuthor id="5" name="Crous, Steyn" initials="CS" lastIdx="10" clrIdx="4"/>
  <p:cmAuthor id="6" name="Firona Roth" initials="FR" lastIdx="2" clrIdx="5">
    <p:extLst>
      <p:ext uri="{19B8F6BF-5375-455C-9EA6-DF929625EA0E}">
        <p15:presenceInfo xmlns:p15="http://schemas.microsoft.com/office/powerpoint/2012/main" userId="S-1-5-21-2891863288-2859082394-63186017-57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4E"/>
    <a:srgbClr val="000000"/>
    <a:srgbClr val="4D4639"/>
    <a:srgbClr val="99FF66"/>
    <a:srgbClr val="DEF3FA"/>
    <a:srgbClr val="CC00FF"/>
    <a:srgbClr val="FF3399"/>
    <a:srgbClr val="777877"/>
    <a:srgbClr val="00A7C7"/>
    <a:srgbClr val="5B41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68" autoAdjust="0"/>
    <p:restoredTop sz="94434" autoAdjust="0"/>
  </p:normalViewPr>
  <p:slideViewPr>
    <p:cSldViewPr snapToGrid="0" snapToObjects="1">
      <p:cViewPr varScale="1">
        <p:scale>
          <a:sx n="77" d="100"/>
          <a:sy n="77" d="100"/>
        </p:scale>
        <p:origin x="102" y="948"/>
      </p:cViewPr>
      <p:guideLst>
        <p:guide orient="horz" pos="2160"/>
        <p:guide pos="2880"/>
      </p:guideLst>
    </p:cSldViewPr>
  </p:slideViewPr>
  <p:notesTextViewPr>
    <p:cViewPr>
      <p:scale>
        <a:sx n="3" d="2"/>
        <a:sy n="3" d="2"/>
      </p:scale>
      <p:origin x="0" y="0"/>
    </p:cViewPr>
  </p:notesTextViewPr>
  <p:sorterViewPr>
    <p:cViewPr>
      <p:scale>
        <a:sx n="80" d="100"/>
        <a:sy n="80" d="100"/>
      </p:scale>
      <p:origin x="0" y="-5850"/>
    </p:cViewPr>
  </p:sorterViewPr>
  <p:notesViewPr>
    <p:cSldViewPr snapToGrid="0" snapToObjects="1">
      <p:cViewPr varScale="1">
        <p:scale>
          <a:sx n="114" d="100"/>
          <a:sy n="114" d="100"/>
        </p:scale>
        <p:origin x="2082"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40314"/>
          </a:xfrm>
          <a:prstGeom prst="rect">
            <a:avLst/>
          </a:prstGeom>
        </p:spPr>
        <p:txBody>
          <a:bodyPr vert="horz" lIns="90434" tIns="45217" rIns="90434" bIns="45217" rtlCol="0"/>
          <a:lstStyle>
            <a:lvl1pPr algn="l">
              <a:defRPr sz="1200"/>
            </a:lvl1pPr>
          </a:lstStyle>
          <a:p>
            <a:endParaRPr lang="en-GB"/>
          </a:p>
        </p:txBody>
      </p:sp>
      <p:sp>
        <p:nvSpPr>
          <p:cNvPr id="3" name="Date Placeholder 2"/>
          <p:cNvSpPr>
            <a:spLocks noGrp="1"/>
          </p:cNvSpPr>
          <p:nvPr>
            <p:ph type="dt" sz="quarter" idx="1"/>
          </p:nvPr>
        </p:nvSpPr>
        <p:spPr>
          <a:xfrm>
            <a:off x="5622798" y="0"/>
            <a:ext cx="4301543" cy="340314"/>
          </a:xfrm>
          <a:prstGeom prst="rect">
            <a:avLst/>
          </a:prstGeom>
        </p:spPr>
        <p:txBody>
          <a:bodyPr vert="horz" lIns="90434" tIns="45217" rIns="90434" bIns="45217" rtlCol="0"/>
          <a:lstStyle>
            <a:lvl1pPr algn="r">
              <a:defRPr sz="1200"/>
            </a:lvl1pPr>
          </a:lstStyle>
          <a:p>
            <a:fld id="{4741CF97-C398-4706-95C4-0544CDC22027}" type="datetimeFigureOut">
              <a:rPr lang="en-GB" smtClean="0"/>
              <a:t>11/02/2019</a:t>
            </a:fld>
            <a:endParaRPr lang="en-GB"/>
          </a:p>
        </p:txBody>
      </p:sp>
      <p:sp>
        <p:nvSpPr>
          <p:cNvPr id="4" name="Footer Placeholder 3"/>
          <p:cNvSpPr>
            <a:spLocks noGrp="1"/>
          </p:cNvSpPr>
          <p:nvPr>
            <p:ph type="ftr" sz="quarter" idx="2"/>
          </p:nvPr>
        </p:nvSpPr>
        <p:spPr>
          <a:xfrm>
            <a:off x="0" y="6457363"/>
            <a:ext cx="4301543" cy="340313"/>
          </a:xfrm>
          <a:prstGeom prst="rect">
            <a:avLst/>
          </a:prstGeom>
        </p:spPr>
        <p:txBody>
          <a:bodyPr vert="horz" lIns="90434" tIns="45217" rIns="90434" bIns="45217" rtlCol="0" anchor="b"/>
          <a:lstStyle>
            <a:lvl1pPr algn="l">
              <a:defRPr sz="1200"/>
            </a:lvl1pPr>
          </a:lstStyle>
          <a:p>
            <a:endParaRPr lang="en-GB"/>
          </a:p>
        </p:txBody>
      </p:sp>
      <p:sp>
        <p:nvSpPr>
          <p:cNvPr id="5" name="Slide Number Placeholder 4"/>
          <p:cNvSpPr>
            <a:spLocks noGrp="1"/>
          </p:cNvSpPr>
          <p:nvPr>
            <p:ph type="sldNum" sz="quarter" idx="3"/>
          </p:nvPr>
        </p:nvSpPr>
        <p:spPr>
          <a:xfrm>
            <a:off x="5622798" y="6457363"/>
            <a:ext cx="4301543" cy="340313"/>
          </a:xfrm>
          <a:prstGeom prst="rect">
            <a:avLst/>
          </a:prstGeom>
        </p:spPr>
        <p:txBody>
          <a:bodyPr vert="horz" lIns="90434" tIns="45217" rIns="90434" bIns="45217" rtlCol="0" anchor="b"/>
          <a:lstStyle>
            <a:lvl1pPr algn="r">
              <a:defRPr sz="1200"/>
            </a:lvl1pPr>
          </a:lstStyle>
          <a:p>
            <a:fld id="{F96E38C2-56D0-4F66-8C67-862D0F1577D6}" type="slidenum">
              <a:rPr lang="en-GB" smtClean="0"/>
              <a:t>‹#›</a:t>
            </a:fld>
            <a:endParaRPr lang="en-GB"/>
          </a:p>
        </p:txBody>
      </p:sp>
    </p:spTree>
    <p:extLst>
      <p:ext uri="{BB962C8B-B14F-4D97-AF65-F5344CB8AC3E}">
        <p14:creationId xmlns:p14="http://schemas.microsoft.com/office/powerpoint/2010/main" val="1213963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0434" tIns="45217" rIns="90434" bIns="45217" rtlCol="0"/>
          <a:lstStyle>
            <a:lvl1pPr algn="l">
              <a:defRPr sz="1200"/>
            </a:lvl1pPr>
          </a:lstStyle>
          <a:p>
            <a:endParaRPr lang="en-GB"/>
          </a:p>
        </p:txBody>
      </p:sp>
      <p:sp>
        <p:nvSpPr>
          <p:cNvPr id="3" name="Date Placeholder 2"/>
          <p:cNvSpPr>
            <a:spLocks noGrp="1"/>
          </p:cNvSpPr>
          <p:nvPr>
            <p:ph type="dt" idx="1"/>
          </p:nvPr>
        </p:nvSpPr>
        <p:spPr>
          <a:xfrm>
            <a:off x="5622798" y="1"/>
            <a:ext cx="4301543" cy="341064"/>
          </a:xfrm>
          <a:prstGeom prst="rect">
            <a:avLst/>
          </a:prstGeom>
        </p:spPr>
        <p:txBody>
          <a:bodyPr vert="horz" lIns="90434" tIns="45217" rIns="90434" bIns="45217" rtlCol="0"/>
          <a:lstStyle>
            <a:lvl1pPr algn="r">
              <a:defRPr sz="1200"/>
            </a:lvl1pPr>
          </a:lstStyle>
          <a:p>
            <a:fld id="{1413AE4D-BAE6-4862-8D20-06B7EA73A22E}" type="datetimeFigureOut">
              <a:rPr lang="en-GB" smtClean="0"/>
              <a:t>11/02/2019</a:t>
            </a:fld>
            <a:endParaRPr lang="en-GB"/>
          </a:p>
        </p:txBody>
      </p:sp>
      <p:sp>
        <p:nvSpPr>
          <p:cNvPr id="4" name="Slide Image Placeholder 3"/>
          <p:cNvSpPr>
            <a:spLocks noGrp="1" noRot="1" noChangeAspect="1"/>
          </p:cNvSpPr>
          <p:nvPr>
            <p:ph type="sldImg" idx="2"/>
          </p:nvPr>
        </p:nvSpPr>
        <p:spPr>
          <a:xfrm>
            <a:off x="3435350" y="849313"/>
            <a:ext cx="3055938" cy="2293937"/>
          </a:xfrm>
          <a:prstGeom prst="rect">
            <a:avLst/>
          </a:prstGeom>
          <a:noFill/>
          <a:ln w="12700">
            <a:solidFill>
              <a:prstClr val="black"/>
            </a:solidFill>
          </a:ln>
        </p:spPr>
        <p:txBody>
          <a:bodyPr vert="horz" lIns="90434" tIns="45217" rIns="90434" bIns="45217" rtlCol="0" anchor="ctr"/>
          <a:lstStyle/>
          <a:p>
            <a:endParaRPr lang="en-GB"/>
          </a:p>
        </p:txBody>
      </p:sp>
      <p:sp>
        <p:nvSpPr>
          <p:cNvPr id="5" name="Notes Placeholder 4"/>
          <p:cNvSpPr>
            <a:spLocks noGrp="1"/>
          </p:cNvSpPr>
          <p:nvPr>
            <p:ph type="body" sz="quarter" idx="3"/>
          </p:nvPr>
        </p:nvSpPr>
        <p:spPr>
          <a:xfrm>
            <a:off x="992664" y="3271382"/>
            <a:ext cx="7941310" cy="2676585"/>
          </a:xfrm>
          <a:prstGeom prst="rect">
            <a:avLst/>
          </a:prstGeom>
        </p:spPr>
        <p:txBody>
          <a:bodyPr vert="horz" lIns="90434" tIns="45217" rIns="90434" bIns="452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613"/>
            <a:ext cx="4301543" cy="341063"/>
          </a:xfrm>
          <a:prstGeom prst="rect">
            <a:avLst/>
          </a:prstGeom>
        </p:spPr>
        <p:txBody>
          <a:bodyPr vert="horz" lIns="90434" tIns="45217" rIns="90434" bIns="45217" rtlCol="0" anchor="b"/>
          <a:lstStyle>
            <a:lvl1pPr algn="l">
              <a:defRPr sz="1200"/>
            </a:lvl1pPr>
          </a:lstStyle>
          <a:p>
            <a:endParaRPr lang="en-GB"/>
          </a:p>
        </p:txBody>
      </p:sp>
      <p:sp>
        <p:nvSpPr>
          <p:cNvPr id="7" name="Slide Number Placeholder 6"/>
          <p:cNvSpPr>
            <a:spLocks noGrp="1"/>
          </p:cNvSpPr>
          <p:nvPr>
            <p:ph type="sldNum" sz="quarter" idx="5"/>
          </p:nvPr>
        </p:nvSpPr>
        <p:spPr>
          <a:xfrm>
            <a:off x="5622798" y="6456613"/>
            <a:ext cx="4301543" cy="341063"/>
          </a:xfrm>
          <a:prstGeom prst="rect">
            <a:avLst/>
          </a:prstGeom>
        </p:spPr>
        <p:txBody>
          <a:bodyPr vert="horz" lIns="90434" tIns="45217" rIns="90434" bIns="45217" rtlCol="0" anchor="b"/>
          <a:lstStyle>
            <a:lvl1pPr algn="r">
              <a:defRPr sz="1200"/>
            </a:lvl1pPr>
          </a:lstStyle>
          <a:p>
            <a:fld id="{050B9859-77E0-4BEF-8A01-4B9F8B8CFD53}" type="slidenum">
              <a:rPr lang="en-GB" smtClean="0"/>
              <a:t>‹#›</a:t>
            </a:fld>
            <a:endParaRPr lang="en-GB"/>
          </a:p>
        </p:txBody>
      </p:sp>
    </p:spTree>
    <p:extLst>
      <p:ext uri="{BB962C8B-B14F-4D97-AF65-F5344CB8AC3E}">
        <p14:creationId xmlns:p14="http://schemas.microsoft.com/office/powerpoint/2010/main" val="1419237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a:t>
            </a:fld>
            <a:endParaRPr lang="en-GB"/>
          </a:p>
        </p:txBody>
      </p:sp>
    </p:spTree>
    <p:extLst>
      <p:ext uri="{BB962C8B-B14F-4D97-AF65-F5344CB8AC3E}">
        <p14:creationId xmlns:p14="http://schemas.microsoft.com/office/powerpoint/2010/main" val="3219970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0B9859-77E0-4BEF-8A01-4B9F8B8CFD53}" type="slidenum">
              <a:rPr lang="en-GB" smtClean="0"/>
              <a:t>26</a:t>
            </a:fld>
            <a:endParaRPr lang="en-GB"/>
          </a:p>
        </p:txBody>
      </p:sp>
    </p:spTree>
    <p:extLst>
      <p:ext uri="{BB962C8B-B14F-4D97-AF65-F5344CB8AC3E}">
        <p14:creationId xmlns:p14="http://schemas.microsoft.com/office/powerpoint/2010/main" val="3285169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27</a:t>
            </a:fld>
            <a:endParaRPr lang="en-GB"/>
          </a:p>
        </p:txBody>
      </p:sp>
    </p:spTree>
    <p:extLst>
      <p:ext uri="{BB962C8B-B14F-4D97-AF65-F5344CB8AC3E}">
        <p14:creationId xmlns:p14="http://schemas.microsoft.com/office/powerpoint/2010/main" val="1039867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28</a:t>
            </a:fld>
            <a:endParaRPr lang="en-GB"/>
          </a:p>
        </p:txBody>
      </p:sp>
    </p:spTree>
    <p:extLst>
      <p:ext uri="{BB962C8B-B14F-4D97-AF65-F5344CB8AC3E}">
        <p14:creationId xmlns:p14="http://schemas.microsoft.com/office/powerpoint/2010/main" val="3131550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29</a:t>
            </a:fld>
            <a:endParaRPr lang="en-GB"/>
          </a:p>
        </p:txBody>
      </p:sp>
    </p:spTree>
    <p:extLst>
      <p:ext uri="{BB962C8B-B14F-4D97-AF65-F5344CB8AC3E}">
        <p14:creationId xmlns:p14="http://schemas.microsoft.com/office/powerpoint/2010/main" val="3477817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30</a:t>
            </a:fld>
            <a:endParaRPr lang="en-GB"/>
          </a:p>
        </p:txBody>
      </p:sp>
    </p:spTree>
    <p:extLst>
      <p:ext uri="{BB962C8B-B14F-4D97-AF65-F5344CB8AC3E}">
        <p14:creationId xmlns:p14="http://schemas.microsoft.com/office/powerpoint/2010/main" val="36054244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31</a:t>
            </a:fld>
            <a:endParaRPr lang="en-GB"/>
          </a:p>
        </p:txBody>
      </p:sp>
    </p:spTree>
    <p:extLst>
      <p:ext uri="{BB962C8B-B14F-4D97-AF65-F5344CB8AC3E}">
        <p14:creationId xmlns:p14="http://schemas.microsoft.com/office/powerpoint/2010/main" val="888645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33</a:t>
            </a:fld>
            <a:endParaRPr lang="en-GB"/>
          </a:p>
        </p:txBody>
      </p:sp>
    </p:spTree>
    <p:extLst>
      <p:ext uri="{BB962C8B-B14F-4D97-AF65-F5344CB8AC3E}">
        <p14:creationId xmlns:p14="http://schemas.microsoft.com/office/powerpoint/2010/main" val="32591592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35</a:t>
            </a:fld>
            <a:endParaRPr lang="en-GB"/>
          </a:p>
        </p:txBody>
      </p:sp>
    </p:spTree>
    <p:extLst>
      <p:ext uri="{BB962C8B-B14F-4D97-AF65-F5344CB8AC3E}">
        <p14:creationId xmlns:p14="http://schemas.microsoft.com/office/powerpoint/2010/main" val="892668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39</a:t>
            </a:fld>
            <a:endParaRPr lang="en-GB"/>
          </a:p>
        </p:txBody>
      </p:sp>
    </p:spTree>
    <p:extLst>
      <p:ext uri="{BB962C8B-B14F-4D97-AF65-F5344CB8AC3E}">
        <p14:creationId xmlns:p14="http://schemas.microsoft.com/office/powerpoint/2010/main" val="3068076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0B9859-77E0-4BEF-8A01-4B9F8B8CFD53}"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1469900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1663560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2991767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2956947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0B9859-77E0-4BEF-8A01-4B9F8B8CFD53}"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1724336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3148602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22</a:t>
            </a:fld>
            <a:endParaRPr lang="en-GB"/>
          </a:p>
        </p:txBody>
      </p:sp>
    </p:spTree>
    <p:extLst>
      <p:ext uri="{BB962C8B-B14F-4D97-AF65-F5344CB8AC3E}">
        <p14:creationId xmlns:p14="http://schemas.microsoft.com/office/powerpoint/2010/main" val="1249652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23</a:t>
            </a:fld>
            <a:endParaRPr lang="en-GB"/>
          </a:p>
        </p:txBody>
      </p:sp>
    </p:spTree>
    <p:extLst>
      <p:ext uri="{BB962C8B-B14F-4D97-AF65-F5344CB8AC3E}">
        <p14:creationId xmlns:p14="http://schemas.microsoft.com/office/powerpoint/2010/main" val="22392860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3226"/>
          </a:xfrm>
          <a:prstGeom prst="rect">
            <a:avLst/>
          </a:prstGeom>
        </p:spPr>
      </p:pic>
      <p:pic>
        <p:nvPicPr>
          <p:cNvPr id="9" name="Picture 10"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7161"/>
            <a:ext cx="7772400" cy="2387600"/>
          </a:xfrm>
        </p:spPr>
        <p:txBody>
          <a:bodyPr anchor="b">
            <a:normAutofit/>
          </a:bodyPr>
          <a:lstStyle>
            <a:lvl1pPr algn="l">
              <a:defRPr sz="4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85800" y="2636836"/>
            <a:ext cx="6858000" cy="1655762"/>
          </a:xfrm>
          <a:prstGeom prst="rect">
            <a:avLst/>
          </a:prstGeo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solidFill>
                  <a:schemeClr val="bg1"/>
                </a:solidFill>
              </a:defRPr>
            </a:lvl1pPr>
          </a:lstStyle>
          <a:p>
            <a:endParaRPr lang="en-GB" dirty="0">
              <a:solidFill>
                <a:prstClr val="white"/>
              </a:solidFill>
            </a:endParaRPr>
          </a:p>
        </p:txBody>
      </p:sp>
    </p:spTree>
    <p:extLst>
      <p:ext uri="{BB962C8B-B14F-4D97-AF65-F5344CB8AC3E}">
        <p14:creationId xmlns:p14="http://schemas.microsoft.com/office/powerpoint/2010/main" val="2933768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B4E"/>
                </a:solidFill>
              </a:defRPr>
            </a:lvl1pPr>
          </a:lstStyle>
          <a:p>
            <a:r>
              <a:rPr lang="en-US" dirty="0"/>
              <a:t>Click to edit Master title style</a:t>
            </a:r>
          </a:p>
        </p:txBody>
      </p:sp>
      <p:sp>
        <p:nvSpPr>
          <p:cNvPr id="3" name="Content Placeholder 2"/>
          <p:cNvSpPr>
            <a:spLocks noGrp="1"/>
          </p:cNvSpPr>
          <p:nvPr>
            <p:ph idx="1"/>
          </p:nvPr>
        </p:nvSpPr>
        <p:spPr>
          <a:xfrm>
            <a:off x="628650" y="1634067"/>
            <a:ext cx="7886700" cy="4536000"/>
          </a:xfrm>
          <a:prstGeom prst="rect">
            <a:avLst/>
          </a:prstGeom>
        </p:spPr>
        <p:txBody>
          <a:bodyPr/>
          <a:lstStyle>
            <a:lvl1pPr marL="457200" indent="-457200">
              <a:buClr>
                <a:srgbClr val="007B4E"/>
              </a:buClr>
              <a:buSzPct val="20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1pPr>
            <a:lvl2pPr marL="914400" indent="-457200">
              <a:buClr>
                <a:srgbClr val="007B4E"/>
              </a:buClr>
              <a:buSzPct val="20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256400" indent="-342000">
              <a:buClr>
                <a:srgbClr val="007B4E"/>
              </a:buClr>
              <a:buSzPct val="200000"/>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3pPr>
            <a:lvl4pPr marL="1713600" indent="-342000">
              <a:buClr>
                <a:srgbClr val="007B4E"/>
              </a:buClr>
              <a:buSzPct val="200000"/>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4pPr>
            <a:lvl5pPr marL="2192400" indent="-342000">
              <a:buClr>
                <a:srgbClr val="007B4E"/>
              </a:buClr>
              <a:buSzPct val="200000"/>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67" y="6118716"/>
            <a:ext cx="1354024" cy="602760"/>
          </a:xfrm>
          <a:prstGeom prst="rect">
            <a:avLst/>
          </a:prstGeom>
        </p:spPr>
      </p:pic>
    </p:spTree>
    <p:extLst>
      <p:ext uri="{BB962C8B-B14F-4D97-AF65-F5344CB8AC3E}">
        <p14:creationId xmlns:p14="http://schemas.microsoft.com/office/powerpoint/2010/main" val="1812496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8" name="Content Placeholder 2"/>
          <p:cNvSpPr>
            <a:spLocks noGrp="1"/>
          </p:cNvSpPr>
          <p:nvPr>
            <p:ph sz="half" idx="13"/>
          </p:nvPr>
        </p:nvSpPr>
        <p:spPr>
          <a:xfrm>
            <a:off x="46291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7000" y="6145770"/>
            <a:ext cx="1345557" cy="598990"/>
          </a:xfrm>
          <a:prstGeom prst="rect">
            <a:avLst/>
          </a:prstGeom>
        </p:spPr>
      </p:pic>
    </p:spTree>
    <p:extLst>
      <p:ext uri="{BB962C8B-B14F-4D97-AF65-F5344CB8AC3E}">
        <p14:creationId xmlns:p14="http://schemas.microsoft.com/office/powerpoint/2010/main" val="924169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tint val="75000"/>
                  </a:srgbClr>
                </a:solidFill>
              </a:rPr>
              <a:pPr/>
              <a:t>‹#›</a:t>
            </a:fld>
            <a:endParaRPr lang="en-GB" dirty="0">
              <a:solidFill>
                <a:srgbClr val="4D4639">
                  <a:tint val="75000"/>
                </a:srgbClr>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65" y="6084795"/>
            <a:ext cx="1430225" cy="636681"/>
          </a:xfrm>
          <a:prstGeom prst="rect">
            <a:avLst/>
          </a:prstGeom>
        </p:spPr>
      </p:pic>
    </p:spTree>
    <p:extLst>
      <p:ext uri="{BB962C8B-B14F-4D97-AF65-F5344CB8AC3E}">
        <p14:creationId xmlns:p14="http://schemas.microsoft.com/office/powerpoint/2010/main" val="2128071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s">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2727326"/>
            <a:ext cx="7886700" cy="1152000"/>
          </a:xfrm>
        </p:spPr>
        <p:txBody>
          <a:bodyPr/>
          <a:lstStyle>
            <a:lvl1pPr algn="ctr">
              <a:defRPr i="1"/>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lvl1pPr>
              <a:defRPr>
                <a:solidFill>
                  <a:schemeClr val="bg1"/>
                </a:solidFill>
              </a:defRPr>
            </a:lvl1pPr>
          </a:lstStyle>
          <a:p>
            <a:endParaRPr lang="en-GB"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2774913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ircle image divider">
    <p:bg>
      <p:bgPr>
        <a:solidFill>
          <a:schemeClr val="accent5"/>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endParaRPr lang="en-GB"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
        <p:nvSpPr>
          <p:cNvPr id="6" name="Picture Placeholder 1"/>
          <p:cNvSpPr>
            <a:spLocks noGrp="1"/>
          </p:cNvSpPr>
          <p:nvPr>
            <p:ph type="pic" sz="quarter" idx="13"/>
          </p:nvPr>
        </p:nvSpPr>
        <p:spPr>
          <a:xfrm>
            <a:off x="3166891" y="-2583869"/>
            <a:ext cx="8128609" cy="8128609"/>
          </a:xfrm>
          <a:prstGeom prst="ellipse">
            <a:avLst/>
          </a:prstGeom>
          <a:solidFill>
            <a:schemeClr val="bg1"/>
          </a:solidFill>
          <a:ln w="609600">
            <a:noFill/>
          </a:ln>
        </p:spPr>
      </p:sp>
      <p:sp>
        <p:nvSpPr>
          <p:cNvPr id="2" name="Title 1"/>
          <p:cNvSpPr>
            <a:spLocks noGrp="1"/>
          </p:cNvSpPr>
          <p:nvPr>
            <p:ph type="title"/>
          </p:nvPr>
        </p:nvSpPr>
        <p:spPr>
          <a:xfrm>
            <a:off x="628650" y="4708526"/>
            <a:ext cx="7886700" cy="1152000"/>
          </a:xfrm>
        </p:spPr>
        <p:txBody>
          <a:bodyPr anchor="b">
            <a:normAutofit/>
          </a:bodyPr>
          <a:lstStyle>
            <a:lvl1pPr algn="l">
              <a:defRPr sz="3200" i="0"/>
            </a:lvl1pPr>
          </a:lstStyle>
          <a:p>
            <a:r>
              <a:rPr lang="en-US" dirty="0"/>
              <a:t>Click to edit Master title style</a:t>
            </a:r>
            <a:endParaRPr lang="en-GB" dirty="0"/>
          </a:p>
        </p:txBody>
      </p:sp>
    </p:spTree>
    <p:extLst>
      <p:ext uri="{BB962C8B-B14F-4D97-AF65-F5344CB8AC3E}">
        <p14:creationId xmlns:p14="http://schemas.microsoft.com/office/powerpoint/2010/main" val="1667059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9" name="Picture 10" descr="pickerlogo_whit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916" y="157161"/>
            <a:ext cx="3230283" cy="2387600"/>
          </a:xfrm>
        </p:spPr>
        <p:txBody>
          <a:bodyPr anchor="b">
            <a:normAutofit/>
          </a:bodyPr>
          <a:lstStyle>
            <a:lvl1pPr algn="l">
              <a:defRPr sz="2000">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5227916" y="2636836"/>
            <a:ext cx="3230283" cy="1655762"/>
          </a:xfrm>
          <a:prstGeom prst="rect">
            <a:avLst/>
          </a:prstGeom>
        </p:spPr>
        <p:txBody>
          <a:bodyPr>
            <a:normAutofit/>
          </a:bodyPr>
          <a:lstStyle>
            <a:lvl1pPr marL="0" indent="0" algn="l">
              <a:buNone/>
              <a:defRPr sz="140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solidFill>
              </a:defRPr>
            </a:lvl1pPr>
          </a:lstStyle>
          <a:p>
            <a:endParaRPr lang="en-GB" dirty="0">
              <a:solidFill>
                <a:srgbClr val="4D4639"/>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11" name="Picture Placeholder 1"/>
          <p:cNvSpPr>
            <a:spLocks noGrp="1"/>
          </p:cNvSpPr>
          <p:nvPr>
            <p:ph type="pic" sz="quarter" idx="13"/>
          </p:nvPr>
        </p:nvSpPr>
        <p:spPr>
          <a:xfrm>
            <a:off x="-763591" y="558795"/>
            <a:ext cx="5224569" cy="5224569"/>
          </a:xfrm>
          <a:prstGeom prst="ellipse">
            <a:avLst/>
          </a:prstGeom>
          <a:ln w="609600">
            <a:solidFill>
              <a:schemeClr val="accent5"/>
            </a:solidFill>
          </a:ln>
        </p:spPr>
      </p:sp>
    </p:spTree>
    <p:extLst>
      <p:ext uri="{BB962C8B-B14F-4D97-AF65-F5344CB8AC3E}">
        <p14:creationId xmlns:p14="http://schemas.microsoft.com/office/powerpoint/2010/main" val="1464782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details">
    <p:bg>
      <p:bgPr>
        <a:solidFill>
          <a:schemeClr val="accent4"/>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82261" cy="6858000"/>
          </a:xfrm>
          <a:prstGeom prst="rect">
            <a:avLst/>
          </a:prstGeom>
        </p:spPr>
      </p:pic>
      <p:pic>
        <p:nvPicPr>
          <p:cNvPr id="6" name="Picture 9"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742950" y="1638300"/>
            <a:ext cx="2908300" cy="1856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defTabSz="914400">
              <a:defRPr/>
            </a:pPr>
            <a:r>
              <a:rPr lang="en-GB" sz="1200" baseline="30000" dirty="0">
                <a:solidFill>
                  <a:srgbClr val="FFFFFF"/>
                </a:solidFill>
                <a:latin typeface="Arial" panose="020B0604020202020204" pitchFamily="34" charset="0"/>
                <a:cs typeface="Arial" panose="020B0604020202020204" pitchFamily="34" charset="0"/>
              </a:rPr>
              <a:t>Picker Institute Europe</a:t>
            </a:r>
          </a:p>
          <a:p>
            <a:pPr defTabSz="914400">
              <a:defRPr/>
            </a:pPr>
            <a:r>
              <a:rPr lang="en-GB" sz="1200" baseline="30000" dirty="0">
                <a:solidFill>
                  <a:srgbClr val="FFFFFF"/>
                </a:solidFill>
                <a:latin typeface="Arial" panose="020B0604020202020204" pitchFamily="34" charset="0"/>
                <a:cs typeface="Arial" panose="020B0604020202020204" pitchFamily="34" charset="0"/>
              </a:rPr>
              <a:t>Buxton Court</a:t>
            </a:r>
          </a:p>
          <a:p>
            <a:pPr defTabSz="914400">
              <a:defRPr/>
            </a:pPr>
            <a:r>
              <a:rPr lang="en-GB" sz="1200" baseline="30000" dirty="0">
                <a:solidFill>
                  <a:srgbClr val="FFFFFF"/>
                </a:solidFill>
                <a:latin typeface="Arial" panose="020B0604020202020204" pitchFamily="34" charset="0"/>
                <a:cs typeface="Arial" panose="020B0604020202020204" pitchFamily="34" charset="0"/>
              </a:rPr>
              <a:t>3 West Way</a:t>
            </a:r>
          </a:p>
          <a:p>
            <a:pPr defTabSz="914400">
              <a:defRPr/>
            </a:pPr>
            <a:r>
              <a:rPr lang="en-GB" sz="1200" baseline="30000" dirty="0">
                <a:solidFill>
                  <a:srgbClr val="FFFFFF"/>
                </a:solidFill>
                <a:latin typeface="Arial" panose="020B0604020202020204" pitchFamily="34" charset="0"/>
                <a:cs typeface="Arial" panose="020B0604020202020204" pitchFamily="34" charset="0"/>
              </a:rPr>
              <a:t>Oxford OX2 0JB</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200" baseline="30000" dirty="0">
                <a:solidFill>
                  <a:srgbClr val="FFFFFF"/>
                </a:solidFill>
                <a:latin typeface="Arial" panose="020B0604020202020204" pitchFamily="34" charset="0"/>
                <a:cs typeface="Arial" panose="020B0604020202020204" pitchFamily="34" charset="0"/>
              </a:rPr>
              <a:t>Tel: + 44 (0) 1865 208100</a:t>
            </a:r>
          </a:p>
          <a:p>
            <a:pPr defTabSz="914400">
              <a:defRPr/>
            </a:pPr>
            <a:r>
              <a:rPr lang="en-GB" sz="1200" baseline="30000" dirty="0">
                <a:solidFill>
                  <a:srgbClr val="FFFFFF"/>
                </a:solidFill>
                <a:latin typeface="Arial" panose="020B0604020202020204" pitchFamily="34" charset="0"/>
                <a:cs typeface="Arial" panose="020B0604020202020204" pitchFamily="34" charset="0"/>
              </a:rPr>
              <a:t>Fax: + 44 (0) 1865 208101</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200" baseline="30000" dirty="0">
                <a:solidFill>
                  <a:srgbClr val="FFFFFF"/>
                </a:solidFill>
                <a:latin typeface="Arial" panose="020B0604020202020204" pitchFamily="34" charset="0"/>
                <a:cs typeface="Arial" panose="020B0604020202020204" pitchFamily="34" charset="0"/>
              </a:rPr>
              <a:t>Info@pickereurope.ac.uk</a:t>
            </a:r>
          </a:p>
          <a:p>
            <a:pPr defTabSz="914400">
              <a:defRPr/>
            </a:pPr>
            <a:r>
              <a:rPr lang="en-GB" sz="1200" baseline="30000" dirty="0">
                <a:solidFill>
                  <a:srgbClr val="FFFFFF"/>
                </a:solidFill>
                <a:latin typeface="Arial" panose="020B0604020202020204" pitchFamily="34" charset="0"/>
                <a:cs typeface="Arial" panose="020B0604020202020204" pitchFamily="34" charset="0"/>
              </a:rPr>
              <a:t>www.pickereurope.org</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000" baseline="30000" dirty="0">
                <a:solidFill>
                  <a:srgbClr val="FFFFFF"/>
                </a:solidFill>
                <a:latin typeface="Arial" panose="020B0604020202020204" pitchFamily="34" charset="0"/>
                <a:cs typeface="Arial" panose="020B0604020202020204" pitchFamily="34" charset="0"/>
              </a:rPr>
              <a:t>Charity registered in England and Wales: 1081688</a:t>
            </a:r>
          </a:p>
          <a:p>
            <a:pPr defTabSz="914400">
              <a:defRPr/>
            </a:pPr>
            <a:r>
              <a:rPr lang="en-GB" sz="1000" baseline="30000" dirty="0">
                <a:solidFill>
                  <a:srgbClr val="FFFFFF"/>
                </a:solidFill>
                <a:latin typeface="Arial" panose="020B0604020202020204" pitchFamily="34" charset="0"/>
                <a:cs typeface="Arial" panose="020B0604020202020204" pitchFamily="34" charset="0"/>
              </a:rPr>
              <a:t>Charity registered in Scotland: SC045048</a:t>
            </a:r>
            <a:r>
              <a:rPr lang="en-GB" sz="1000" dirty="0">
                <a:solidFill>
                  <a:srgbClr val="FFFFFF"/>
                </a:solidFill>
                <a:latin typeface="Arial" panose="020B0604020202020204" pitchFamily="34" charset="0"/>
                <a:cs typeface="Arial" panose="020B0604020202020204" pitchFamily="34" charset="0"/>
              </a:rPr>
              <a:t> </a:t>
            </a:r>
          </a:p>
          <a:p>
            <a:pPr defTabSz="914400">
              <a:defRPr/>
            </a:pPr>
            <a:r>
              <a:rPr lang="en-GB" sz="1000" baseline="30000" dirty="0">
                <a:solidFill>
                  <a:srgbClr val="FFFFFF"/>
                </a:solidFill>
                <a:latin typeface="Arial" panose="020B0604020202020204" pitchFamily="34" charset="0"/>
                <a:cs typeface="Arial" panose="020B0604020202020204" pitchFamily="34" charset="0"/>
              </a:rPr>
              <a:t>Company limited by guarantee registered in England and Wales</a:t>
            </a:r>
            <a:endParaRPr lang="en-US" sz="1000" dirty="0">
              <a:solidFill>
                <a:srgbClr val="FFFFFF"/>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628650" y="365126"/>
            <a:ext cx="3680883" cy="1152000"/>
          </a:xfrm>
        </p:spPr>
        <p:txBody>
          <a:bodyPr>
            <a:normAutofit/>
          </a:bodyPr>
          <a:lstStyle>
            <a:lvl1pPr>
              <a:defRPr sz="320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1047520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3226"/>
          </a:xfrm>
          <a:prstGeom prst="rect">
            <a:avLst/>
          </a:prstGeom>
        </p:spPr>
      </p:pic>
      <p:pic>
        <p:nvPicPr>
          <p:cNvPr id="9" name="Picture 10"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7161"/>
            <a:ext cx="7772400" cy="2387600"/>
          </a:xfrm>
        </p:spPr>
        <p:txBody>
          <a:bodyPr anchor="b">
            <a:normAutofit/>
          </a:bodyPr>
          <a:lstStyle>
            <a:lvl1pPr algn="l">
              <a:defRPr sz="4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85800" y="2636836"/>
            <a:ext cx="6858000" cy="1655762"/>
          </a:xfrm>
          <a:prstGeom prst="rect">
            <a:avLst/>
          </a:prstGeo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bg1"/>
                </a:solidFill>
              </a:defRPr>
            </a:lvl1pPr>
          </a:lstStyle>
          <a:p>
            <a:r>
              <a:rPr lang="en-US" dirty="0">
                <a:solidFill>
                  <a:prstClr val="white"/>
                </a:solidFill>
              </a:rPr>
              <a:t>Picker Institute Europe</a:t>
            </a:r>
            <a:endParaRPr lang="en-GB" dirty="0">
              <a:solidFill>
                <a:prstClr val="white"/>
              </a:solidFill>
            </a:endParaRPr>
          </a:p>
        </p:txBody>
      </p:sp>
    </p:spTree>
    <p:extLst>
      <p:ext uri="{BB962C8B-B14F-4D97-AF65-F5344CB8AC3E}">
        <p14:creationId xmlns:p14="http://schemas.microsoft.com/office/powerpoint/2010/main" val="1150806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B4E"/>
                </a:solidFill>
              </a:defRPr>
            </a:lvl1pPr>
          </a:lstStyle>
          <a:p>
            <a:r>
              <a:rPr lang="en-US" dirty="0"/>
              <a:t>Click to edit Master title style</a:t>
            </a:r>
          </a:p>
        </p:txBody>
      </p:sp>
      <p:sp>
        <p:nvSpPr>
          <p:cNvPr id="3" name="Content Placeholder 2"/>
          <p:cNvSpPr>
            <a:spLocks noGrp="1"/>
          </p:cNvSpPr>
          <p:nvPr>
            <p:ph idx="1"/>
          </p:nvPr>
        </p:nvSpPr>
        <p:spPr>
          <a:xfrm>
            <a:off x="628650" y="1634067"/>
            <a:ext cx="7886700" cy="4536000"/>
          </a:xfrm>
          <a:prstGeom prst="rect">
            <a:avLst/>
          </a:prstGeom>
        </p:spPr>
        <p:txBody>
          <a:bodyPr/>
          <a:lstStyle>
            <a:lvl1pPr marL="457200" indent="-457200">
              <a:buClr>
                <a:srgbClr val="007B4E"/>
              </a:buClr>
              <a:buSzPct val="20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1pPr>
            <a:lvl2pPr marL="914400" indent="-457200">
              <a:buClr>
                <a:srgbClr val="007B4E"/>
              </a:buClr>
              <a:buSzPct val="20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256400" indent="-342000">
              <a:buClr>
                <a:srgbClr val="007B4E"/>
              </a:buClr>
              <a:buSzPct val="200000"/>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3pPr>
            <a:lvl4pPr marL="1713600" indent="-342000">
              <a:buClr>
                <a:srgbClr val="007B4E"/>
              </a:buClr>
              <a:buSzPct val="200000"/>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4pPr>
            <a:lvl5pPr marL="2192400" indent="-342000">
              <a:buClr>
                <a:srgbClr val="007B4E"/>
              </a:buClr>
              <a:buSzPct val="200000"/>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67" y="6118716"/>
            <a:ext cx="1354024" cy="602760"/>
          </a:xfrm>
          <a:prstGeom prst="rect">
            <a:avLst/>
          </a:prstGeom>
        </p:spPr>
      </p:pic>
    </p:spTree>
    <p:extLst>
      <p:ext uri="{BB962C8B-B14F-4D97-AF65-F5344CB8AC3E}">
        <p14:creationId xmlns:p14="http://schemas.microsoft.com/office/powerpoint/2010/main" val="5328410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8" name="Content Placeholder 2"/>
          <p:cNvSpPr>
            <a:spLocks noGrp="1"/>
          </p:cNvSpPr>
          <p:nvPr>
            <p:ph sz="half" idx="13"/>
          </p:nvPr>
        </p:nvSpPr>
        <p:spPr>
          <a:xfrm>
            <a:off x="46291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7000" y="6145770"/>
            <a:ext cx="1345557" cy="598990"/>
          </a:xfrm>
          <a:prstGeom prst="rect">
            <a:avLst/>
          </a:prstGeom>
        </p:spPr>
      </p:pic>
    </p:spTree>
    <p:extLst>
      <p:ext uri="{BB962C8B-B14F-4D97-AF65-F5344CB8AC3E}">
        <p14:creationId xmlns:p14="http://schemas.microsoft.com/office/powerpoint/2010/main" val="3142125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28650" y="1634067"/>
            <a:ext cx="7886700" cy="4536000"/>
          </a:xfrm>
          <a:prstGeom prst="rect">
            <a:avLst/>
          </a:prstGeom>
        </p:spPr>
        <p:txBody>
          <a:bodyPr/>
          <a:lstStyle>
            <a:lvl1pPr marL="457200" indent="-457200">
              <a:buSzPct val="75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4pPr>
            <a:lvl5pPr marL="2192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Tree>
    <p:extLst>
      <p:ext uri="{BB962C8B-B14F-4D97-AF65-F5344CB8AC3E}">
        <p14:creationId xmlns:p14="http://schemas.microsoft.com/office/powerpoint/2010/main" val="24789927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tint val="75000"/>
                  </a:srgbClr>
                </a:solidFill>
              </a:rPr>
              <a:pPr/>
              <a:t>‹#›</a:t>
            </a:fld>
            <a:endParaRPr lang="en-GB" dirty="0">
              <a:solidFill>
                <a:srgbClr val="4D4639">
                  <a:tint val="75000"/>
                </a:srgbClr>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65" y="6084795"/>
            <a:ext cx="1430225" cy="636681"/>
          </a:xfrm>
          <a:prstGeom prst="rect">
            <a:avLst/>
          </a:prstGeom>
        </p:spPr>
      </p:pic>
    </p:spTree>
    <p:extLst>
      <p:ext uri="{BB962C8B-B14F-4D97-AF65-F5344CB8AC3E}">
        <p14:creationId xmlns:p14="http://schemas.microsoft.com/office/powerpoint/2010/main" val="1565567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s">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2727326"/>
            <a:ext cx="7886700" cy="1152000"/>
          </a:xfrm>
        </p:spPr>
        <p:txBody>
          <a:bodyPr/>
          <a:lstStyle>
            <a:lvl1pPr algn="ctr">
              <a:defRPr i="1"/>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lvl1pPr>
              <a:defRPr>
                <a:solidFill>
                  <a:schemeClr val="bg1"/>
                </a:solidFill>
              </a:defRPr>
            </a:lvl1pPr>
          </a:lstStyle>
          <a:p>
            <a:r>
              <a:rPr lang="en-US" dirty="0">
                <a:solidFill>
                  <a:prstClr val="white"/>
                </a:solidFill>
              </a:rPr>
              <a:t>Picker Institute Europe</a:t>
            </a:r>
            <a:endParaRPr lang="en-GB"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4223147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ircle image divider">
    <p:bg>
      <p:bgPr>
        <a:solidFill>
          <a:schemeClr val="accent5"/>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r>
              <a:rPr lang="en-US" dirty="0">
                <a:solidFill>
                  <a:prstClr val="white"/>
                </a:solidFill>
              </a:rPr>
              <a:t>Picker Institute Europe</a:t>
            </a:r>
            <a:endParaRPr lang="en-GB"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
        <p:nvSpPr>
          <p:cNvPr id="6" name="Picture Placeholder 1"/>
          <p:cNvSpPr>
            <a:spLocks noGrp="1"/>
          </p:cNvSpPr>
          <p:nvPr>
            <p:ph type="pic" sz="quarter" idx="13"/>
          </p:nvPr>
        </p:nvSpPr>
        <p:spPr>
          <a:xfrm>
            <a:off x="3166891" y="-2583869"/>
            <a:ext cx="8128609" cy="8128609"/>
          </a:xfrm>
          <a:prstGeom prst="ellipse">
            <a:avLst/>
          </a:prstGeom>
          <a:solidFill>
            <a:schemeClr val="bg1"/>
          </a:solidFill>
          <a:ln w="609600">
            <a:noFill/>
          </a:ln>
        </p:spPr>
      </p:sp>
      <p:sp>
        <p:nvSpPr>
          <p:cNvPr id="2" name="Title 1"/>
          <p:cNvSpPr>
            <a:spLocks noGrp="1"/>
          </p:cNvSpPr>
          <p:nvPr>
            <p:ph type="title"/>
          </p:nvPr>
        </p:nvSpPr>
        <p:spPr>
          <a:xfrm>
            <a:off x="628650" y="4708526"/>
            <a:ext cx="7886700" cy="1152000"/>
          </a:xfrm>
        </p:spPr>
        <p:txBody>
          <a:bodyPr anchor="b">
            <a:normAutofit/>
          </a:bodyPr>
          <a:lstStyle>
            <a:lvl1pPr algn="l">
              <a:defRPr sz="3200" i="0"/>
            </a:lvl1pPr>
          </a:lstStyle>
          <a:p>
            <a:r>
              <a:rPr lang="en-US" dirty="0"/>
              <a:t>Click to edit Master title style</a:t>
            </a:r>
            <a:endParaRPr lang="en-GB" dirty="0"/>
          </a:p>
        </p:txBody>
      </p:sp>
    </p:spTree>
    <p:extLst>
      <p:ext uri="{BB962C8B-B14F-4D97-AF65-F5344CB8AC3E}">
        <p14:creationId xmlns:p14="http://schemas.microsoft.com/office/powerpoint/2010/main" val="17753467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9" name="Picture 10" descr="pickerlogo_whit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916" y="157161"/>
            <a:ext cx="3230283" cy="2387600"/>
          </a:xfrm>
        </p:spPr>
        <p:txBody>
          <a:bodyPr anchor="b">
            <a:normAutofit/>
          </a:bodyPr>
          <a:lstStyle>
            <a:lvl1pPr algn="l">
              <a:defRPr sz="2000">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5227916" y="2636836"/>
            <a:ext cx="3230283" cy="1655762"/>
          </a:xfrm>
          <a:prstGeom prst="rect">
            <a:avLst/>
          </a:prstGeom>
        </p:spPr>
        <p:txBody>
          <a:bodyPr>
            <a:normAutofit/>
          </a:bodyPr>
          <a:lstStyle>
            <a:lvl1pPr marL="0" indent="0" algn="l">
              <a:buNone/>
              <a:defRPr sz="140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solidFill>
              </a:defRPr>
            </a:lvl1pPr>
          </a:lstStyle>
          <a:p>
            <a:r>
              <a:rPr lang="en-US" dirty="0">
                <a:solidFill>
                  <a:srgbClr val="4D4639"/>
                </a:solidFill>
              </a:rPr>
              <a:t>Picker Institute Europe</a:t>
            </a:r>
            <a:endParaRPr lang="en-GB" dirty="0">
              <a:solidFill>
                <a:srgbClr val="4D4639"/>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11" name="Picture Placeholder 1"/>
          <p:cNvSpPr>
            <a:spLocks noGrp="1"/>
          </p:cNvSpPr>
          <p:nvPr>
            <p:ph type="pic" sz="quarter" idx="13"/>
          </p:nvPr>
        </p:nvSpPr>
        <p:spPr>
          <a:xfrm>
            <a:off x="-763591" y="558795"/>
            <a:ext cx="5224569" cy="5224569"/>
          </a:xfrm>
          <a:prstGeom prst="ellipse">
            <a:avLst/>
          </a:prstGeom>
          <a:ln w="609600">
            <a:solidFill>
              <a:schemeClr val="accent5"/>
            </a:solidFill>
          </a:ln>
        </p:spPr>
      </p:sp>
    </p:spTree>
    <p:extLst>
      <p:ext uri="{BB962C8B-B14F-4D97-AF65-F5344CB8AC3E}">
        <p14:creationId xmlns:p14="http://schemas.microsoft.com/office/powerpoint/2010/main" val="34299535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details">
    <p:bg>
      <p:bgPr>
        <a:solidFill>
          <a:schemeClr val="accent4"/>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82261" cy="6858000"/>
          </a:xfrm>
          <a:prstGeom prst="rect">
            <a:avLst/>
          </a:prstGeom>
        </p:spPr>
      </p:pic>
      <p:pic>
        <p:nvPicPr>
          <p:cNvPr id="6" name="Picture 9"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742950" y="1638300"/>
            <a:ext cx="2908300" cy="1856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defTabSz="914400">
              <a:defRPr/>
            </a:pPr>
            <a:r>
              <a:rPr lang="en-GB" sz="1200" baseline="30000" dirty="0">
                <a:solidFill>
                  <a:srgbClr val="FFFFFF"/>
                </a:solidFill>
                <a:latin typeface="Arial" panose="020B0604020202020204" pitchFamily="34" charset="0"/>
                <a:cs typeface="Arial" panose="020B0604020202020204" pitchFamily="34" charset="0"/>
              </a:rPr>
              <a:t>Picker Institute Europe</a:t>
            </a:r>
          </a:p>
          <a:p>
            <a:pPr defTabSz="914400">
              <a:defRPr/>
            </a:pPr>
            <a:r>
              <a:rPr lang="en-GB" sz="1200" baseline="30000" dirty="0">
                <a:solidFill>
                  <a:srgbClr val="FFFFFF"/>
                </a:solidFill>
                <a:latin typeface="Arial" panose="020B0604020202020204" pitchFamily="34" charset="0"/>
                <a:cs typeface="Arial" panose="020B0604020202020204" pitchFamily="34" charset="0"/>
              </a:rPr>
              <a:t>Buxton Court</a:t>
            </a:r>
          </a:p>
          <a:p>
            <a:pPr defTabSz="914400">
              <a:defRPr/>
            </a:pPr>
            <a:r>
              <a:rPr lang="en-GB" sz="1200" baseline="30000" dirty="0">
                <a:solidFill>
                  <a:srgbClr val="FFFFFF"/>
                </a:solidFill>
                <a:latin typeface="Arial" panose="020B0604020202020204" pitchFamily="34" charset="0"/>
                <a:cs typeface="Arial" panose="020B0604020202020204" pitchFamily="34" charset="0"/>
              </a:rPr>
              <a:t>3 West Way</a:t>
            </a:r>
          </a:p>
          <a:p>
            <a:pPr defTabSz="914400">
              <a:defRPr/>
            </a:pPr>
            <a:r>
              <a:rPr lang="en-GB" sz="1200" baseline="30000" dirty="0">
                <a:solidFill>
                  <a:srgbClr val="FFFFFF"/>
                </a:solidFill>
                <a:latin typeface="Arial" panose="020B0604020202020204" pitchFamily="34" charset="0"/>
                <a:cs typeface="Arial" panose="020B0604020202020204" pitchFamily="34" charset="0"/>
              </a:rPr>
              <a:t>Oxford OX2 0JB</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200" baseline="30000" dirty="0">
                <a:solidFill>
                  <a:srgbClr val="FFFFFF"/>
                </a:solidFill>
                <a:latin typeface="Arial" panose="020B0604020202020204" pitchFamily="34" charset="0"/>
                <a:cs typeface="Arial" panose="020B0604020202020204" pitchFamily="34" charset="0"/>
              </a:rPr>
              <a:t>Tel: + 44 (0) 1865 208100</a:t>
            </a:r>
          </a:p>
          <a:p>
            <a:pPr defTabSz="914400">
              <a:defRPr/>
            </a:pPr>
            <a:r>
              <a:rPr lang="en-GB" sz="1200" baseline="30000" dirty="0">
                <a:solidFill>
                  <a:srgbClr val="FFFFFF"/>
                </a:solidFill>
                <a:latin typeface="Arial" panose="020B0604020202020204" pitchFamily="34" charset="0"/>
                <a:cs typeface="Arial" panose="020B0604020202020204" pitchFamily="34" charset="0"/>
              </a:rPr>
              <a:t>Fax: + 44 (0) 1865 208101</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200" baseline="30000" dirty="0">
                <a:solidFill>
                  <a:srgbClr val="FFFFFF"/>
                </a:solidFill>
                <a:latin typeface="Arial" panose="020B0604020202020204" pitchFamily="34" charset="0"/>
                <a:cs typeface="Arial" panose="020B0604020202020204" pitchFamily="34" charset="0"/>
              </a:rPr>
              <a:t>Info@pickereurope.ac.uk</a:t>
            </a:r>
          </a:p>
          <a:p>
            <a:pPr defTabSz="914400">
              <a:defRPr/>
            </a:pPr>
            <a:r>
              <a:rPr lang="en-GB" sz="1200" baseline="30000" dirty="0">
                <a:solidFill>
                  <a:srgbClr val="FFFFFF"/>
                </a:solidFill>
                <a:latin typeface="Arial" panose="020B0604020202020204" pitchFamily="34" charset="0"/>
                <a:cs typeface="Arial" panose="020B0604020202020204" pitchFamily="34" charset="0"/>
              </a:rPr>
              <a:t>www.pickereurope.org</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000" baseline="30000" dirty="0">
                <a:solidFill>
                  <a:srgbClr val="FFFFFF"/>
                </a:solidFill>
                <a:latin typeface="Arial" panose="020B0604020202020204" pitchFamily="34" charset="0"/>
                <a:cs typeface="Arial" panose="020B0604020202020204" pitchFamily="34" charset="0"/>
              </a:rPr>
              <a:t>Charity registered in England and Wales: 1081688</a:t>
            </a:r>
          </a:p>
          <a:p>
            <a:pPr defTabSz="914400">
              <a:defRPr/>
            </a:pPr>
            <a:r>
              <a:rPr lang="en-GB" sz="1000" baseline="30000" dirty="0">
                <a:solidFill>
                  <a:srgbClr val="FFFFFF"/>
                </a:solidFill>
                <a:latin typeface="Arial" panose="020B0604020202020204" pitchFamily="34" charset="0"/>
                <a:cs typeface="Arial" panose="020B0604020202020204" pitchFamily="34" charset="0"/>
              </a:rPr>
              <a:t>Charity registered in Scotland: SC045048</a:t>
            </a:r>
            <a:r>
              <a:rPr lang="en-GB" sz="1000" dirty="0">
                <a:solidFill>
                  <a:srgbClr val="FFFFFF"/>
                </a:solidFill>
                <a:latin typeface="Arial" panose="020B0604020202020204" pitchFamily="34" charset="0"/>
                <a:cs typeface="Arial" panose="020B0604020202020204" pitchFamily="34" charset="0"/>
              </a:rPr>
              <a:t> </a:t>
            </a:r>
          </a:p>
          <a:p>
            <a:pPr defTabSz="914400">
              <a:defRPr/>
            </a:pPr>
            <a:r>
              <a:rPr lang="en-GB" sz="1000" baseline="30000" dirty="0">
                <a:solidFill>
                  <a:srgbClr val="FFFFFF"/>
                </a:solidFill>
                <a:latin typeface="Arial" panose="020B0604020202020204" pitchFamily="34" charset="0"/>
                <a:cs typeface="Arial" panose="020B0604020202020204" pitchFamily="34" charset="0"/>
              </a:rPr>
              <a:t>Company limited by guarantee registered in England and Wales</a:t>
            </a:r>
            <a:endParaRPr lang="en-US" sz="1000" dirty="0">
              <a:solidFill>
                <a:srgbClr val="FFFFFF"/>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628650" y="365126"/>
            <a:ext cx="3680883" cy="1152000"/>
          </a:xfrm>
        </p:spPr>
        <p:txBody>
          <a:bodyPr>
            <a:normAutofit/>
          </a:bodyPr>
          <a:lstStyle>
            <a:lvl1pPr>
              <a:defRPr sz="320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3127537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8" name="Content Placeholder 2"/>
          <p:cNvSpPr>
            <a:spLocks noGrp="1"/>
          </p:cNvSpPr>
          <p:nvPr>
            <p:ph sz="half" idx="13"/>
          </p:nvPr>
        </p:nvSpPr>
        <p:spPr>
          <a:xfrm>
            <a:off x="46291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0562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tint val="75000"/>
                  </a:srgbClr>
                </a:solidFill>
              </a:rPr>
              <a:pPr/>
              <a:t>‹#›</a:t>
            </a:fld>
            <a:endParaRPr lang="en-GB" dirty="0">
              <a:solidFill>
                <a:srgbClr val="4D4639">
                  <a:tint val="75000"/>
                </a:srgbClr>
              </a:solidFill>
            </a:endParaRPr>
          </a:p>
        </p:txBody>
      </p:sp>
    </p:spTree>
    <p:extLst>
      <p:ext uri="{BB962C8B-B14F-4D97-AF65-F5344CB8AC3E}">
        <p14:creationId xmlns:p14="http://schemas.microsoft.com/office/powerpoint/2010/main" val="4015364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2727326"/>
            <a:ext cx="7886700" cy="1152000"/>
          </a:xfrm>
        </p:spPr>
        <p:txBody>
          <a:bodyPr/>
          <a:lstStyle>
            <a:lvl1pPr algn="ctr">
              <a:defRPr i="1"/>
            </a:lvl1pPr>
          </a:lstStyle>
          <a:p>
            <a:r>
              <a:rPr lang="en-US" dirty="0"/>
              <a:t>Click to edit Master title style</a:t>
            </a:r>
            <a:endParaRPr lang="en-GB"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96464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ircle image divider">
    <p:bg>
      <p:bgPr>
        <a:solidFill>
          <a:schemeClr val="accent5"/>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
        <p:nvSpPr>
          <p:cNvPr id="6" name="Picture Placeholder 1"/>
          <p:cNvSpPr>
            <a:spLocks noGrp="1"/>
          </p:cNvSpPr>
          <p:nvPr>
            <p:ph type="pic" sz="quarter" idx="13"/>
          </p:nvPr>
        </p:nvSpPr>
        <p:spPr>
          <a:xfrm>
            <a:off x="3166891" y="-2583869"/>
            <a:ext cx="8128609" cy="8128609"/>
          </a:xfrm>
          <a:prstGeom prst="ellipse">
            <a:avLst/>
          </a:prstGeom>
          <a:solidFill>
            <a:schemeClr val="bg1"/>
          </a:solidFill>
          <a:ln w="609600">
            <a:noFill/>
          </a:ln>
        </p:spPr>
      </p:sp>
      <p:sp>
        <p:nvSpPr>
          <p:cNvPr id="2" name="Title 1"/>
          <p:cNvSpPr>
            <a:spLocks noGrp="1"/>
          </p:cNvSpPr>
          <p:nvPr>
            <p:ph type="title"/>
          </p:nvPr>
        </p:nvSpPr>
        <p:spPr>
          <a:xfrm>
            <a:off x="628650" y="4708526"/>
            <a:ext cx="7886700" cy="1152000"/>
          </a:xfrm>
        </p:spPr>
        <p:txBody>
          <a:bodyPr anchor="b">
            <a:normAutofit/>
          </a:bodyPr>
          <a:lstStyle>
            <a:lvl1pPr algn="l">
              <a:defRPr sz="3200" i="0"/>
            </a:lvl1pPr>
          </a:lstStyle>
          <a:p>
            <a:r>
              <a:rPr lang="en-US" dirty="0"/>
              <a:t>Click to edit Master title style</a:t>
            </a:r>
            <a:endParaRPr lang="en-GB" dirty="0"/>
          </a:p>
        </p:txBody>
      </p:sp>
    </p:spTree>
    <p:extLst>
      <p:ext uri="{BB962C8B-B14F-4D97-AF65-F5344CB8AC3E}">
        <p14:creationId xmlns:p14="http://schemas.microsoft.com/office/powerpoint/2010/main" val="2940998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9" name="Picture 10" descr="pickerlogo_whit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916" y="157161"/>
            <a:ext cx="3230283" cy="2387600"/>
          </a:xfrm>
        </p:spPr>
        <p:txBody>
          <a:bodyPr anchor="b">
            <a:normAutofit/>
          </a:bodyPr>
          <a:lstStyle>
            <a:lvl1pPr algn="l">
              <a:defRPr sz="2000">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5227916" y="2636836"/>
            <a:ext cx="3230283" cy="1655762"/>
          </a:xfrm>
          <a:prstGeom prst="rect">
            <a:avLst/>
          </a:prstGeom>
        </p:spPr>
        <p:txBody>
          <a:bodyPr>
            <a:normAutofit/>
          </a:bodyPr>
          <a:lstStyle>
            <a:lvl1pPr marL="0" indent="0" algn="l">
              <a:buNone/>
              <a:defRPr sz="140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11" name="Picture Placeholder 1"/>
          <p:cNvSpPr>
            <a:spLocks noGrp="1"/>
          </p:cNvSpPr>
          <p:nvPr>
            <p:ph type="pic" sz="quarter" idx="13"/>
          </p:nvPr>
        </p:nvSpPr>
        <p:spPr>
          <a:xfrm>
            <a:off x="-763591" y="558795"/>
            <a:ext cx="5224569" cy="5224569"/>
          </a:xfrm>
          <a:prstGeom prst="ellipse">
            <a:avLst/>
          </a:prstGeom>
          <a:ln w="609600">
            <a:solidFill>
              <a:schemeClr val="accent5"/>
            </a:solidFill>
          </a:ln>
        </p:spPr>
      </p:sp>
    </p:spTree>
    <p:extLst>
      <p:ext uri="{BB962C8B-B14F-4D97-AF65-F5344CB8AC3E}">
        <p14:creationId xmlns:p14="http://schemas.microsoft.com/office/powerpoint/2010/main" val="749647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details">
    <p:bg>
      <p:bgPr>
        <a:solidFill>
          <a:schemeClr val="accent4"/>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82261" cy="6858000"/>
          </a:xfrm>
          <a:prstGeom prst="rect">
            <a:avLst/>
          </a:prstGeom>
        </p:spPr>
      </p:pic>
      <p:pic>
        <p:nvPicPr>
          <p:cNvPr id="6" name="Picture 9"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742950" y="1638300"/>
            <a:ext cx="2908300" cy="1856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defTabSz="914400">
              <a:defRPr/>
            </a:pPr>
            <a:r>
              <a:rPr lang="en-GB" sz="1200" baseline="30000" dirty="0">
                <a:solidFill>
                  <a:srgbClr val="FFFFFF"/>
                </a:solidFill>
                <a:latin typeface="Arial" panose="020B0604020202020204" pitchFamily="34" charset="0"/>
                <a:cs typeface="Arial" panose="020B0604020202020204" pitchFamily="34" charset="0"/>
              </a:rPr>
              <a:t>Picker Institute Europe</a:t>
            </a:r>
          </a:p>
          <a:p>
            <a:pPr defTabSz="914400">
              <a:defRPr/>
            </a:pPr>
            <a:r>
              <a:rPr lang="en-GB" sz="1200" baseline="30000" dirty="0">
                <a:solidFill>
                  <a:srgbClr val="FFFFFF"/>
                </a:solidFill>
                <a:latin typeface="Arial" panose="020B0604020202020204" pitchFamily="34" charset="0"/>
                <a:cs typeface="Arial" panose="020B0604020202020204" pitchFamily="34" charset="0"/>
              </a:rPr>
              <a:t>Buxton Court</a:t>
            </a:r>
          </a:p>
          <a:p>
            <a:pPr defTabSz="914400">
              <a:defRPr/>
            </a:pPr>
            <a:r>
              <a:rPr lang="en-GB" sz="1200" baseline="30000" dirty="0">
                <a:solidFill>
                  <a:srgbClr val="FFFFFF"/>
                </a:solidFill>
                <a:latin typeface="Arial" panose="020B0604020202020204" pitchFamily="34" charset="0"/>
                <a:cs typeface="Arial" panose="020B0604020202020204" pitchFamily="34" charset="0"/>
              </a:rPr>
              <a:t>3 West Way</a:t>
            </a:r>
          </a:p>
          <a:p>
            <a:pPr defTabSz="914400">
              <a:defRPr/>
            </a:pPr>
            <a:r>
              <a:rPr lang="en-GB" sz="1200" baseline="30000" dirty="0">
                <a:solidFill>
                  <a:srgbClr val="FFFFFF"/>
                </a:solidFill>
                <a:latin typeface="Arial" panose="020B0604020202020204" pitchFamily="34" charset="0"/>
                <a:cs typeface="Arial" panose="020B0604020202020204" pitchFamily="34" charset="0"/>
              </a:rPr>
              <a:t>Oxford OX2 0JB</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200" baseline="30000" dirty="0">
                <a:solidFill>
                  <a:srgbClr val="FFFFFF"/>
                </a:solidFill>
                <a:latin typeface="Arial" panose="020B0604020202020204" pitchFamily="34" charset="0"/>
                <a:cs typeface="Arial" panose="020B0604020202020204" pitchFamily="34" charset="0"/>
              </a:rPr>
              <a:t>Tel: + 44 (0) 1865 208100</a:t>
            </a:r>
          </a:p>
          <a:p>
            <a:pPr defTabSz="914400">
              <a:defRPr/>
            </a:pPr>
            <a:r>
              <a:rPr lang="en-GB" sz="1200" baseline="30000" dirty="0">
                <a:solidFill>
                  <a:srgbClr val="FFFFFF"/>
                </a:solidFill>
                <a:latin typeface="Arial" panose="020B0604020202020204" pitchFamily="34" charset="0"/>
                <a:cs typeface="Arial" panose="020B0604020202020204" pitchFamily="34" charset="0"/>
              </a:rPr>
              <a:t>Fax: + 44 (0) 1865 208101</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200" baseline="30000" dirty="0">
                <a:solidFill>
                  <a:srgbClr val="FFFFFF"/>
                </a:solidFill>
                <a:latin typeface="Arial" panose="020B0604020202020204" pitchFamily="34" charset="0"/>
                <a:cs typeface="Arial" panose="020B0604020202020204" pitchFamily="34" charset="0"/>
              </a:rPr>
              <a:t>Info@pickereurope.ac.uk</a:t>
            </a:r>
          </a:p>
          <a:p>
            <a:pPr defTabSz="914400">
              <a:defRPr/>
            </a:pPr>
            <a:r>
              <a:rPr lang="en-GB" sz="1200" baseline="30000" dirty="0">
                <a:solidFill>
                  <a:srgbClr val="FFFFFF"/>
                </a:solidFill>
                <a:latin typeface="Arial" panose="020B0604020202020204" pitchFamily="34" charset="0"/>
                <a:cs typeface="Arial" panose="020B0604020202020204" pitchFamily="34" charset="0"/>
              </a:rPr>
              <a:t>www.pickereurope.org</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000" baseline="30000" dirty="0">
                <a:solidFill>
                  <a:srgbClr val="FFFFFF"/>
                </a:solidFill>
                <a:latin typeface="Arial" panose="020B0604020202020204" pitchFamily="34" charset="0"/>
                <a:cs typeface="Arial" panose="020B0604020202020204" pitchFamily="34" charset="0"/>
              </a:rPr>
              <a:t>Charity registered in England and Wales: 1081688</a:t>
            </a:r>
          </a:p>
          <a:p>
            <a:pPr defTabSz="914400">
              <a:defRPr/>
            </a:pPr>
            <a:r>
              <a:rPr lang="en-GB" sz="1000" baseline="30000" dirty="0">
                <a:solidFill>
                  <a:srgbClr val="FFFFFF"/>
                </a:solidFill>
                <a:latin typeface="Arial" panose="020B0604020202020204" pitchFamily="34" charset="0"/>
                <a:cs typeface="Arial" panose="020B0604020202020204" pitchFamily="34" charset="0"/>
              </a:rPr>
              <a:t>Charity registered in Scotland: SC045048</a:t>
            </a:r>
            <a:r>
              <a:rPr lang="en-GB" sz="1000" dirty="0">
                <a:solidFill>
                  <a:srgbClr val="FFFFFF"/>
                </a:solidFill>
                <a:latin typeface="Arial" panose="020B0604020202020204" pitchFamily="34" charset="0"/>
                <a:cs typeface="Arial" panose="020B0604020202020204" pitchFamily="34" charset="0"/>
              </a:rPr>
              <a:t> </a:t>
            </a:r>
          </a:p>
          <a:p>
            <a:pPr defTabSz="914400">
              <a:defRPr/>
            </a:pPr>
            <a:r>
              <a:rPr lang="en-GB" sz="1000" baseline="30000" dirty="0">
                <a:solidFill>
                  <a:srgbClr val="FFFFFF"/>
                </a:solidFill>
                <a:latin typeface="Arial" panose="020B0604020202020204" pitchFamily="34" charset="0"/>
                <a:cs typeface="Arial" panose="020B0604020202020204" pitchFamily="34" charset="0"/>
              </a:rPr>
              <a:t>Company limited by guarantee registered in England and Wales</a:t>
            </a:r>
            <a:endParaRPr lang="en-US" sz="1000" dirty="0">
              <a:solidFill>
                <a:srgbClr val="FFFFFF"/>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628650" y="365126"/>
            <a:ext cx="3680883" cy="1152000"/>
          </a:xfrm>
        </p:spPr>
        <p:txBody>
          <a:bodyPr>
            <a:normAutofit/>
          </a:bodyPr>
          <a:lstStyle>
            <a:lvl1pPr>
              <a:defRPr sz="320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284292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3226"/>
          </a:xfrm>
          <a:prstGeom prst="rect">
            <a:avLst/>
          </a:prstGeom>
        </p:spPr>
      </p:pic>
      <p:pic>
        <p:nvPicPr>
          <p:cNvPr id="9" name="Picture 10"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7161"/>
            <a:ext cx="7772400" cy="2387600"/>
          </a:xfrm>
        </p:spPr>
        <p:txBody>
          <a:bodyPr anchor="b">
            <a:normAutofit/>
          </a:bodyPr>
          <a:lstStyle>
            <a:lvl1pPr algn="l">
              <a:defRPr sz="4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85800" y="2636836"/>
            <a:ext cx="6858000" cy="1655762"/>
          </a:xfrm>
          <a:prstGeom prst="rect">
            <a:avLst/>
          </a:prstGeo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bg1"/>
                </a:solidFill>
              </a:defRPr>
            </a:lvl1pPr>
          </a:lstStyle>
          <a:p>
            <a:endParaRPr lang="en-GB" dirty="0">
              <a:solidFill>
                <a:prstClr val="white"/>
              </a:solidFill>
            </a:endParaRPr>
          </a:p>
        </p:txBody>
      </p:sp>
    </p:spTree>
    <p:extLst>
      <p:ext uri="{BB962C8B-B14F-4D97-AF65-F5344CB8AC3E}">
        <p14:creationId xmlns:p14="http://schemas.microsoft.com/office/powerpoint/2010/main" val="794071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152000"/>
          </a:xfrm>
          <a:prstGeom prst="rect">
            <a:avLst/>
          </a:prstGeom>
        </p:spPr>
        <p:txBody>
          <a:bodyPr vert="horz" lIns="91440" tIns="45720" rIns="91440" bIns="45720" rtlCol="0" anchor="ctr">
            <a:normAutofit/>
          </a:bodyPr>
          <a:lstStyle/>
          <a:p>
            <a:r>
              <a:rPr lang="en-US" dirty="0"/>
              <a:t>Click to edit Master title style</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pPr defTabSz="914400"/>
            <a:fld id="{66B4F769-270F-4AEF-A4B4-E755A10C134C}" type="slidenum">
              <a:rPr lang="en-GB" smtClean="0">
                <a:solidFill>
                  <a:srgbClr val="4D4639">
                    <a:tint val="75000"/>
                  </a:srgbClr>
                </a:solidFill>
              </a:rPr>
              <a:pPr defTabSz="914400"/>
              <a:t>‹#›</a:t>
            </a:fld>
            <a:endParaRPr lang="en-GB" dirty="0">
              <a:solidFill>
                <a:srgbClr val="4D4639">
                  <a:tint val="75000"/>
                </a:srgbClr>
              </a:solidFill>
            </a:endParaRPr>
          </a:p>
        </p:txBody>
      </p:sp>
      <p:pic>
        <p:nvPicPr>
          <p:cNvPr id="5" name="Picture 4"/>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96849" y="6070661"/>
            <a:ext cx="1461975" cy="650815"/>
          </a:xfrm>
          <a:prstGeom prst="rect">
            <a:avLst/>
          </a:prstGeom>
        </p:spPr>
      </p:pic>
    </p:spTree>
    <p:extLst>
      <p:ext uri="{BB962C8B-B14F-4D97-AF65-F5344CB8AC3E}">
        <p14:creationId xmlns:p14="http://schemas.microsoft.com/office/powerpoint/2010/main" val="102839242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Lst>
  <p:hf hdr="0" ftr="0" dt="0"/>
  <p:txStyles>
    <p:titleStyle>
      <a:lvl1pPr algn="l" defTabSz="914400" rtl="0" eaLnBrk="1" latinLnBrk="0" hangingPunct="1">
        <a:lnSpc>
          <a:spcPct val="90000"/>
        </a:lnSpc>
        <a:spcBef>
          <a:spcPct val="0"/>
        </a:spcBef>
        <a:buNone/>
        <a:defRPr sz="3600" kern="1200">
          <a:solidFill>
            <a:schemeClr val="accent4"/>
          </a:solidFill>
          <a:latin typeface="Arial" panose="020B0604020202020204" pitchFamily="34" charset="0"/>
          <a:ea typeface="+mj-ea"/>
          <a:cs typeface="Arial" panose="020B0604020202020204" pitchFamily="34" charset="0"/>
        </a:defRPr>
      </a:lvl1pPr>
    </p:titleStyle>
    <p:bodyStyle>
      <a:lvl1pPr marL="228600" marR="0" indent="-228600" algn="l" defTabSz="914400" rtl="0" eaLnBrk="1" fontAlgn="auto" latinLnBrk="0" hangingPunct="1">
        <a:lnSpc>
          <a:spcPct val="90000"/>
        </a:lnSpc>
        <a:spcBef>
          <a:spcPts val="1000"/>
        </a:spcBef>
        <a:spcAft>
          <a:spcPts val="0"/>
        </a:spcAft>
        <a:buClr>
          <a:srgbClr val="00AACD"/>
        </a:buClr>
        <a:buSzTx/>
        <a:buFont typeface="Arial" panose="020B0604020202020204" pitchFamily="34" charset="0"/>
        <a:buChar char="•"/>
        <a:tabLst/>
        <a:defRPr sz="2800" kern="1200">
          <a:solidFill>
            <a:schemeClr val="tx1"/>
          </a:solidFill>
          <a:latin typeface="+mn-lt"/>
          <a:ea typeface="+mn-ea"/>
          <a:cs typeface="+mn-cs"/>
        </a:defRPr>
      </a:lvl1pPr>
      <a:lvl2pPr marL="6858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400" kern="1200">
          <a:solidFill>
            <a:schemeClr val="tx1"/>
          </a:solidFill>
          <a:latin typeface="+mn-lt"/>
          <a:ea typeface="+mn-ea"/>
          <a:cs typeface="+mn-cs"/>
        </a:defRPr>
      </a:lvl2pPr>
      <a:lvl3pPr marL="11430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4pPr>
      <a:lvl5pPr marL="20574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152000"/>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pPr defTabSz="914400"/>
            <a:endParaRPr lang="en-GB" dirty="0">
              <a:solidFill>
                <a:srgbClr val="4D4639">
                  <a:tint val="75000"/>
                </a:srgb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pPr defTabSz="914400"/>
            <a:fld id="{66B4F769-270F-4AEF-A4B4-E755A10C134C}" type="slidenum">
              <a:rPr lang="en-GB" smtClean="0">
                <a:solidFill>
                  <a:srgbClr val="4D4639">
                    <a:tint val="75000"/>
                  </a:srgbClr>
                </a:solidFill>
              </a:rPr>
              <a:pPr defTabSz="914400"/>
              <a:t>‹#›</a:t>
            </a:fld>
            <a:endParaRPr lang="en-GB" dirty="0">
              <a:solidFill>
                <a:srgbClr val="4D4639">
                  <a:tint val="75000"/>
                </a:srgbClr>
              </a:solidFill>
            </a:endParaRPr>
          </a:p>
        </p:txBody>
      </p:sp>
    </p:spTree>
    <p:extLst>
      <p:ext uri="{BB962C8B-B14F-4D97-AF65-F5344CB8AC3E}">
        <p14:creationId xmlns:p14="http://schemas.microsoft.com/office/powerpoint/2010/main" val="346840786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Lst>
  <p:hf hdr="0" ftr="0" dt="0"/>
  <p:txStyles>
    <p:titleStyle>
      <a:lvl1pPr algn="l" defTabSz="914400" rtl="0" eaLnBrk="1" latinLnBrk="0" hangingPunct="1">
        <a:lnSpc>
          <a:spcPct val="90000"/>
        </a:lnSpc>
        <a:spcBef>
          <a:spcPct val="0"/>
        </a:spcBef>
        <a:buNone/>
        <a:defRPr sz="3600" kern="1200">
          <a:solidFill>
            <a:schemeClr val="accent4"/>
          </a:solidFill>
          <a:latin typeface="Arial" panose="020B0604020202020204" pitchFamily="34" charset="0"/>
          <a:ea typeface="+mj-ea"/>
          <a:cs typeface="Arial" panose="020B0604020202020204" pitchFamily="34" charset="0"/>
        </a:defRPr>
      </a:lvl1pPr>
    </p:titleStyle>
    <p:bodyStyle>
      <a:lvl1pPr marL="228600" marR="0" indent="-228600" algn="l" defTabSz="914400" rtl="0" eaLnBrk="1" fontAlgn="auto" latinLnBrk="0" hangingPunct="1">
        <a:lnSpc>
          <a:spcPct val="90000"/>
        </a:lnSpc>
        <a:spcBef>
          <a:spcPts val="1000"/>
        </a:spcBef>
        <a:spcAft>
          <a:spcPts val="0"/>
        </a:spcAft>
        <a:buClr>
          <a:srgbClr val="00AACD"/>
        </a:buClr>
        <a:buSzTx/>
        <a:buFont typeface="Arial" panose="020B0604020202020204" pitchFamily="34" charset="0"/>
        <a:buChar char="•"/>
        <a:tabLst/>
        <a:defRPr sz="2800" kern="1200">
          <a:solidFill>
            <a:schemeClr val="tx1"/>
          </a:solidFill>
          <a:latin typeface="+mn-lt"/>
          <a:ea typeface="+mn-ea"/>
          <a:cs typeface="+mn-cs"/>
        </a:defRPr>
      </a:lvl1pPr>
      <a:lvl2pPr marL="6858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400" kern="1200">
          <a:solidFill>
            <a:schemeClr val="tx1"/>
          </a:solidFill>
          <a:latin typeface="+mn-lt"/>
          <a:ea typeface="+mn-ea"/>
          <a:cs typeface="+mn-cs"/>
        </a:defRPr>
      </a:lvl2pPr>
      <a:lvl3pPr marL="11430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4pPr>
      <a:lvl5pPr marL="20574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152000"/>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pPr defTabSz="914400"/>
            <a:r>
              <a:rPr lang="en-US" dirty="0">
                <a:solidFill>
                  <a:srgbClr val="4D4639">
                    <a:tint val="75000"/>
                  </a:srgbClr>
                </a:solidFill>
              </a:rPr>
              <a:t>Picker Institute Europe</a:t>
            </a:r>
            <a:endParaRPr lang="en-GB" dirty="0">
              <a:solidFill>
                <a:srgbClr val="4D4639">
                  <a:tint val="75000"/>
                </a:srgb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pPr defTabSz="914400"/>
            <a:fld id="{66B4F769-270F-4AEF-A4B4-E755A10C134C}" type="slidenum">
              <a:rPr lang="en-GB" smtClean="0">
                <a:solidFill>
                  <a:srgbClr val="4D4639">
                    <a:tint val="75000"/>
                  </a:srgbClr>
                </a:solidFill>
              </a:rPr>
              <a:pPr defTabSz="914400"/>
              <a:t>‹#›</a:t>
            </a:fld>
            <a:endParaRPr lang="en-GB" dirty="0">
              <a:solidFill>
                <a:srgbClr val="4D4639">
                  <a:tint val="75000"/>
                </a:srgbClr>
              </a:solidFill>
            </a:endParaRPr>
          </a:p>
        </p:txBody>
      </p:sp>
    </p:spTree>
    <p:extLst>
      <p:ext uri="{BB962C8B-B14F-4D97-AF65-F5344CB8AC3E}">
        <p14:creationId xmlns:p14="http://schemas.microsoft.com/office/powerpoint/2010/main" val="3428404672"/>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Lst>
  <p:hf hdr="0" ftr="0"/>
  <p:txStyles>
    <p:titleStyle>
      <a:lvl1pPr algn="l" defTabSz="914400" rtl="0" eaLnBrk="1" latinLnBrk="0" hangingPunct="1">
        <a:lnSpc>
          <a:spcPct val="90000"/>
        </a:lnSpc>
        <a:spcBef>
          <a:spcPct val="0"/>
        </a:spcBef>
        <a:buNone/>
        <a:defRPr sz="3600" kern="1200">
          <a:solidFill>
            <a:schemeClr val="accent4"/>
          </a:solidFill>
          <a:latin typeface="Arial" panose="020B0604020202020204" pitchFamily="34" charset="0"/>
          <a:ea typeface="+mj-ea"/>
          <a:cs typeface="Arial" panose="020B0604020202020204" pitchFamily="34" charset="0"/>
        </a:defRPr>
      </a:lvl1pPr>
    </p:titleStyle>
    <p:bodyStyle>
      <a:lvl1pPr marL="228600" marR="0" indent="-228600" algn="l" defTabSz="914400" rtl="0" eaLnBrk="1" fontAlgn="auto" latinLnBrk="0" hangingPunct="1">
        <a:lnSpc>
          <a:spcPct val="90000"/>
        </a:lnSpc>
        <a:spcBef>
          <a:spcPts val="1000"/>
        </a:spcBef>
        <a:spcAft>
          <a:spcPts val="0"/>
        </a:spcAft>
        <a:buClr>
          <a:srgbClr val="00AACD"/>
        </a:buClr>
        <a:buSzTx/>
        <a:buFont typeface="Arial" panose="020B0604020202020204" pitchFamily="34" charset="0"/>
        <a:buChar char="•"/>
        <a:tabLst/>
        <a:defRPr sz="2800" kern="1200">
          <a:solidFill>
            <a:schemeClr val="tx1"/>
          </a:solidFill>
          <a:latin typeface="+mn-lt"/>
          <a:ea typeface="+mn-ea"/>
          <a:cs typeface="+mn-cs"/>
        </a:defRPr>
      </a:lvl1pPr>
      <a:lvl2pPr marL="6858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400" kern="1200">
          <a:solidFill>
            <a:schemeClr val="tx1"/>
          </a:solidFill>
          <a:latin typeface="+mn-lt"/>
          <a:ea typeface="+mn-ea"/>
          <a:cs typeface="+mn-cs"/>
        </a:defRPr>
      </a:lvl2pPr>
      <a:lvl3pPr marL="11430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4pPr>
      <a:lvl5pPr marL="20574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http://www.nhssurveys.org/surveys/1389"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hyperlink" Target="http://www.nhssurveys.org/surveys/1390"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nhssurveys.org/usefullinks"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hyperlink" Target="http://www.nhssurveys.org/Filestore/Generic_instructions/Generic_Data_protection_V8.pdf" TargetMode="External"/><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hyperlink" Target="http://www.nhssurveys.org/Filestore/Generic_instructions/Generic_Implementing_survey_V7.pdf"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hyperlink" Target="http://www.nhssurveys.org/surveys/1402" TargetMode="External"/><Relationship Id="rId2" Type="http://schemas.openxmlformats.org/officeDocument/2006/relationships/hyperlink" Target="http://www.nhssurveys.org/surveys/1403" TargetMode="External"/><Relationship Id="rId1" Type="http://schemas.openxmlformats.org/officeDocument/2006/relationships/slideLayout" Target="../slideLayouts/slideLayout10.xml"/><Relationship Id="rId5" Type="http://schemas.openxmlformats.org/officeDocument/2006/relationships/hyperlink" Target="http://www.nhssurveys.org/usefullinks" TargetMode="External"/><Relationship Id="rId4" Type="http://schemas.openxmlformats.org/officeDocument/2006/relationships/hyperlink" Target="http://www.nhssurveys.org/surveys/140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nhssurveys.org/surveys/1410" TargetMode="External"/><Relationship Id="rId2" Type="http://schemas.openxmlformats.org/officeDocument/2006/relationships/notesSlide" Target="../notesSlides/notesSlide8.xml"/><Relationship Id="rId1" Type="http://schemas.openxmlformats.org/officeDocument/2006/relationships/slideLayout" Target="../slideLayouts/slideLayout10.xml"/><Relationship Id="rId4" Type="http://schemas.openxmlformats.org/officeDocument/2006/relationships/hyperlink" Target="http://www.nhssurveys.org/surveys/1402"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nhssurveys.org/survey/2182" TargetMode="External"/><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hyperlink" Target="http://www.nhssurveys.org/surveys/1417" TargetMode="External"/><Relationship Id="rId2" Type="http://schemas.openxmlformats.org/officeDocument/2006/relationships/notesSlide" Target="../notesSlides/notesSlide12.xml"/><Relationship Id="rId1" Type="http://schemas.openxmlformats.org/officeDocument/2006/relationships/slideLayout" Target="../slideLayouts/slideLayout10.xml"/><Relationship Id="rId4" Type="http://schemas.openxmlformats.org/officeDocument/2006/relationships/hyperlink" Target="http://www.nhssurveys.org/surveys/1401"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3" Type="http://schemas.openxmlformats.org/officeDocument/2006/relationships/hyperlink" Target="http://www.nhssurveys.org/surveys/1412" TargetMode="External"/><Relationship Id="rId2" Type="http://schemas.openxmlformats.org/officeDocument/2006/relationships/notesSlide" Target="../notesSlides/notesSlide18.xml"/><Relationship Id="rId1" Type="http://schemas.openxmlformats.org/officeDocument/2006/relationships/slideLayout" Target="../slideLayouts/slideLayout10.xml"/><Relationship Id="rId4" Type="http://schemas.openxmlformats.org/officeDocument/2006/relationships/hyperlink" Target="mailto:maternity@surveycoordination.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hyperlink" Target="http://www.nhssurveys.org/surveys/1398" TargetMode="Externa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1231745"/>
            <a:ext cx="8431305" cy="4536000"/>
          </a:xfrm>
        </p:spPr>
        <p:txBody>
          <a:bodyPr/>
          <a:lstStyle/>
          <a:p>
            <a:pPr marL="0" indent="0" algn="ctr">
              <a:buNone/>
            </a:pPr>
            <a:endParaRPr lang="en-GB" sz="5400" b="1" dirty="0">
              <a:solidFill>
                <a:srgbClr val="007B4E"/>
              </a:solidFill>
            </a:endParaRPr>
          </a:p>
          <a:p>
            <a:pPr marL="0" indent="0" algn="ctr">
              <a:buNone/>
            </a:pPr>
            <a:r>
              <a:rPr lang="en-GB" sz="5400" b="1" dirty="0">
                <a:solidFill>
                  <a:srgbClr val="007B4E"/>
                </a:solidFill>
              </a:rPr>
              <a:t>Maternity Survey 2019: Trust webinar</a:t>
            </a:r>
          </a:p>
          <a:p>
            <a:pPr marL="0" indent="0" algn="ctr">
              <a:buNone/>
            </a:pPr>
            <a:endParaRPr lang="en-GB" sz="5400" b="1" dirty="0">
              <a:solidFill>
                <a:srgbClr val="007B4E"/>
              </a:solidFill>
            </a:endParaRPr>
          </a:p>
          <a:p>
            <a:pPr marL="0" indent="0" algn="ctr">
              <a:buNone/>
            </a:pPr>
            <a:endParaRPr lang="en-GB" sz="5400" b="1" dirty="0">
              <a:solidFill>
                <a:srgbClr val="007B4E"/>
              </a:solidFill>
            </a:endParaRPr>
          </a:p>
          <a:p>
            <a:pPr marL="0" indent="0" algn="r">
              <a:buNone/>
            </a:pPr>
            <a:r>
              <a:rPr lang="en-GB" sz="1800" dirty="0"/>
              <a:t>12 February 2019</a:t>
            </a:r>
          </a:p>
          <a:p>
            <a:pPr marL="0" indent="0">
              <a:buNone/>
            </a:pPr>
            <a:endParaRPr lang="en-GB" b="1"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1</a:t>
            </a:fld>
            <a:endParaRPr lang="en-GB" dirty="0">
              <a:solidFill>
                <a:srgbClr val="4D4639"/>
              </a:solidFill>
            </a:endParaRPr>
          </a:p>
        </p:txBody>
      </p:sp>
    </p:spTree>
    <p:extLst>
      <p:ext uri="{BB962C8B-B14F-4D97-AF65-F5344CB8AC3E}">
        <p14:creationId xmlns:p14="http://schemas.microsoft.com/office/powerpoint/2010/main" val="3428868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Covering letter changes</a:t>
            </a:r>
          </a:p>
        </p:txBody>
      </p:sp>
      <p:sp>
        <p:nvSpPr>
          <p:cNvPr id="3" name="Content Placeholder 2"/>
          <p:cNvSpPr>
            <a:spLocks noGrp="1"/>
          </p:cNvSpPr>
          <p:nvPr>
            <p:ph idx="1"/>
          </p:nvPr>
        </p:nvSpPr>
        <p:spPr>
          <a:xfrm>
            <a:off x="628650" y="1634067"/>
            <a:ext cx="7886700" cy="3893522"/>
          </a:xfrm>
        </p:spPr>
        <p:txBody>
          <a:bodyPr/>
          <a:lstStyle/>
          <a:p>
            <a:pPr>
              <a:buSzPct val="100000"/>
              <a:buFont typeface="Courier New" panose="02070309020205020404" pitchFamily="49" charset="0"/>
              <a:buChar char="o"/>
            </a:pPr>
            <a:r>
              <a:rPr lang="en-GB" sz="2000" dirty="0"/>
              <a:t>Changes to format and wording in line with 2017 Mental Health pilot</a:t>
            </a:r>
            <a:r>
              <a:rPr lang="en-GB" sz="2000" dirty="0" smtClean="0"/>
              <a:t>.</a:t>
            </a:r>
          </a:p>
          <a:p>
            <a:pPr>
              <a:buSzPct val="100000"/>
              <a:buFont typeface="Courier New" panose="02070309020205020404" pitchFamily="49" charset="0"/>
              <a:buChar char="o"/>
            </a:pPr>
            <a:r>
              <a:rPr lang="en-GB" sz="2000" dirty="0" smtClean="0"/>
              <a:t>More information about data protection added.</a:t>
            </a:r>
            <a:endParaRPr lang="en-GB" sz="2000" dirty="0"/>
          </a:p>
          <a:p>
            <a:pPr>
              <a:buSzPct val="100000"/>
              <a:buFont typeface="Courier New" panose="02070309020205020404" pitchFamily="49" charset="0"/>
              <a:buChar char="o"/>
            </a:pPr>
            <a:r>
              <a:rPr lang="en-GB" sz="2000" dirty="0"/>
              <a:t>Covering letters will be published after Ethics approval granted</a:t>
            </a:r>
            <a:r>
              <a:rPr lang="en-GB" sz="2000" dirty="0" smtClean="0"/>
              <a:t>.</a:t>
            </a:r>
            <a:endParaRPr lang="en-GB" sz="2000" dirty="0"/>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10</a:t>
            </a:fld>
            <a:endParaRPr lang="en-GB" dirty="0">
              <a:solidFill>
                <a:srgbClr val="4D4639"/>
              </a:solidFill>
            </a:endParaRPr>
          </a:p>
        </p:txBody>
      </p:sp>
    </p:spTree>
    <p:extLst>
      <p:ext uri="{BB962C8B-B14F-4D97-AF65-F5344CB8AC3E}">
        <p14:creationId xmlns:p14="http://schemas.microsoft.com/office/powerpoint/2010/main" val="485126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786902"/>
            <a:ext cx="8431305" cy="4536000"/>
          </a:xfrm>
        </p:spPr>
        <p:txBody>
          <a:bodyPr/>
          <a:lstStyle/>
          <a:p>
            <a:pPr marL="0" indent="0" algn="ctr">
              <a:buNone/>
            </a:pPr>
            <a:endParaRPr lang="en-GB" sz="6000" b="1" dirty="0">
              <a:solidFill>
                <a:srgbClr val="007B4E"/>
              </a:solidFill>
            </a:endParaRPr>
          </a:p>
          <a:p>
            <a:pPr marL="0" indent="0" algn="ctr">
              <a:buNone/>
            </a:pPr>
            <a:endParaRPr lang="en-GB" sz="1200" b="1" dirty="0">
              <a:solidFill>
                <a:srgbClr val="007B4E"/>
              </a:solidFill>
            </a:endParaRPr>
          </a:p>
          <a:p>
            <a:pPr marL="0" indent="0" algn="ctr">
              <a:buNone/>
            </a:pPr>
            <a:r>
              <a:rPr lang="en-GB" sz="5400" b="1" dirty="0">
                <a:solidFill>
                  <a:srgbClr val="007B4E"/>
                </a:solidFill>
              </a:rPr>
              <a:t>Section 251 requirements</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11</a:t>
            </a:fld>
            <a:endParaRPr lang="en-GB" dirty="0">
              <a:solidFill>
                <a:srgbClr val="4D4639"/>
              </a:solidFill>
            </a:endParaRPr>
          </a:p>
        </p:txBody>
      </p:sp>
    </p:spTree>
    <p:extLst>
      <p:ext uri="{BB962C8B-B14F-4D97-AF65-F5344CB8AC3E}">
        <p14:creationId xmlns:p14="http://schemas.microsoft.com/office/powerpoint/2010/main" val="356818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buSzPct val="100000"/>
              <a:buFont typeface="Courier New" panose="02070309020205020404" pitchFamily="49" charset="0"/>
              <a:buChar char="o"/>
            </a:pPr>
            <a:r>
              <a:rPr lang="en-GB" dirty="0"/>
              <a:t>Allows the common law duty of confidentiality to be put aside in order to enable the processing of patient identifiable information without consent.</a:t>
            </a:r>
          </a:p>
          <a:p>
            <a:pPr>
              <a:buSzPct val="100000"/>
              <a:buFont typeface="Courier New" panose="02070309020205020404" pitchFamily="49" charset="0"/>
              <a:buChar char="o"/>
            </a:pPr>
            <a:r>
              <a:rPr lang="en-GB" dirty="0"/>
              <a:t>Provides a legal basis for trusts to provide names and addresses to contractors.</a:t>
            </a:r>
          </a:p>
          <a:p>
            <a:pPr>
              <a:buSzPct val="100000"/>
              <a:buFont typeface="Courier New" panose="02070309020205020404" pitchFamily="49" charset="0"/>
              <a:buChar char="o"/>
            </a:pPr>
            <a:r>
              <a:rPr lang="en-GB" dirty="0"/>
              <a:t>Any deviation from the methodology outlined in the survey instruction manuals may render the approval invalid and CQC will be obliged to take action.</a:t>
            </a:r>
          </a:p>
          <a:p>
            <a:pPr>
              <a:lnSpc>
                <a:spcPct val="100000"/>
              </a:lnSpc>
              <a:spcBef>
                <a:spcPts val="2400"/>
              </a:spcBef>
            </a:pPr>
            <a:endParaRPr lang="en-GB" dirty="0"/>
          </a:p>
          <a:p>
            <a:pPr marL="0" indent="0">
              <a:lnSpc>
                <a:spcPct val="100000"/>
              </a:lnSpc>
              <a:spcBef>
                <a:spcPts val="2400"/>
              </a:spcBef>
              <a:buNone/>
            </a:pPr>
            <a:endParaRPr lang="en-GB"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12</a:t>
            </a:fld>
            <a:endParaRPr lang="en-GB" dirty="0">
              <a:solidFill>
                <a:srgbClr val="4D4639"/>
              </a:solidFill>
            </a:endParaRPr>
          </a:p>
        </p:txBody>
      </p:sp>
      <p:sp>
        <p:nvSpPr>
          <p:cNvPr id="3" name="Title 2"/>
          <p:cNvSpPr>
            <a:spLocks noGrp="1"/>
          </p:cNvSpPr>
          <p:nvPr>
            <p:ph type="title"/>
          </p:nvPr>
        </p:nvSpPr>
        <p:spPr/>
        <p:txBody>
          <a:bodyPr/>
          <a:lstStyle/>
          <a:p>
            <a:r>
              <a:rPr lang="en-GB" dirty="0"/>
              <a:t>What is Section 251?</a:t>
            </a:r>
          </a:p>
        </p:txBody>
      </p:sp>
    </p:spTree>
    <p:extLst>
      <p:ext uri="{BB962C8B-B14F-4D97-AF65-F5344CB8AC3E}">
        <p14:creationId xmlns:p14="http://schemas.microsoft.com/office/powerpoint/2010/main" val="520253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28649" y="1266074"/>
            <a:ext cx="7965017" cy="4536000"/>
          </a:xfrm>
        </p:spPr>
        <p:txBody>
          <a:bodyPr/>
          <a:lstStyle/>
          <a:p>
            <a:pPr>
              <a:lnSpc>
                <a:spcPct val="100000"/>
              </a:lnSpc>
              <a:buSzPct val="100000"/>
              <a:buFont typeface="Courier New" panose="02070309020205020404" pitchFamily="49" charset="0"/>
              <a:buChar char="o"/>
            </a:pPr>
            <a:r>
              <a:rPr lang="en-GB" sz="2000" dirty="0"/>
              <a:t>Dissent posters give potential participants the opportunity to opt out of the survey:  </a:t>
            </a:r>
            <a:r>
              <a:rPr lang="en-GB" sz="2000" dirty="0">
                <a:hlinkClick r:id="rId3"/>
              </a:rPr>
              <a:t>nhssurveys.org/surveys/1389</a:t>
            </a:r>
            <a:endParaRPr lang="en-GB" sz="2000" dirty="0"/>
          </a:p>
          <a:p>
            <a:pPr>
              <a:lnSpc>
                <a:spcPct val="100000"/>
              </a:lnSpc>
              <a:buSzPct val="100000"/>
              <a:buFont typeface="Courier New" panose="02070309020205020404" pitchFamily="49" charset="0"/>
              <a:buChar char="o"/>
            </a:pPr>
            <a:r>
              <a:rPr lang="en-GB" sz="2000" dirty="0"/>
              <a:t>With the exception of the trust information box, it is not permitted to alter the poster in any way.</a:t>
            </a:r>
          </a:p>
          <a:p>
            <a:pPr>
              <a:lnSpc>
                <a:spcPct val="100000"/>
              </a:lnSpc>
              <a:buSzPct val="100000"/>
              <a:buFont typeface="Courier New" panose="02070309020205020404" pitchFamily="49" charset="0"/>
              <a:buChar char="o"/>
            </a:pPr>
            <a:r>
              <a:rPr lang="en-GB" sz="2000" dirty="0"/>
              <a:t>In the box provided, a telephone number must be provided. In addition, an email and a postal address should be provided if they are available.</a:t>
            </a:r>
          </a:p>
          <a:p>
            <a:pPr>
              <a:lnSpc>
                <a:spcPct val="100000"/>
              </a:lnSpc>
              <a:buSzPct val="100000"/>
              <a:buFont typeface="Courier New" panose="02070309020205020404" pitchFamily="49" charset="0"/>
              <a:buChar char="o"/>
            </a:pPr>
            <a:r>
              <a:rPr lang="en-GB" sz="2000" dirty="0" smtClean="0"/>
              <a:t>Posters </a:t>
            </a:r>
            <a:r>
              <a:rPr lang="en-GB" sz="2000" dirty="0"/>
              <a:t>must be on display during the sampling month(s) to comply with S251 requirements. </a:t>
            </a:r>
          </a:p>
          <a:p>
            <a:pPr>
              <a:lnSpc>
                <a:spcPct val="100000"/>
              </a:lnSpc>
              <a:buSzPct val="100000"/>
              <a:buFont typeface="Courier New" panose="02070309020205020404" pitchFamily="49" charset="0"/>
              <a:buChar char="o"/>
            </a:pPr>
            <a:r>
              <a:rPr lang="en-GB" sz="2000" dirty="0" smtClean="0"/>
              <a:t>Young </a:t>
            </a:r>
            <a:r>
              <a:rPr lang="en-GB" sz="2000" dirty="0"/>
              <a:t>mothers leaflet (16-17 year olds): </a:t>
            </a:r>
          </a:p>
          <a:p>
            <a:pPr lvl="1">
              <a:lnSpc>
                <a:spcPct val="100000"/>
              </a:lnSpc>
              <a:buSzPct val="100000"/>
              <a:buFont typeface="Courier New" panose="02070309020205020404" pitchFamily="49" charset="0"/>
              <a:buChar char="o"/>
            </a:pPr>
            <a:r>
              <a:rPr lang="en-GB" sz="1600" dirty="0"/>
              <a:t>Available on the NHS Surveys website here: </a:t>
            </a:r>
            <a:r>
              <a:rPr lang="en-GB" sz="1600" dirty="0">
                <a:hlinkClick r:id="rId4"/>
              </a:rPr>
              <a:t>nhssurveys.org/surveys/1390</a:t>
            </a:r>
            <a:endParaRPr lang="en-GB" sz="1600" dirty="0"/>
          </a:p>
          <a:p>
            <a:pPr lvl="1">
              <a:lnSpc>
                <a:spcPct val="100000"/>
              </a:lnSpc>
              <a:buSzPct val="100000"/>
              <a:buFont typeface="Courier New" panose="02070309020205020404" pitchFamily="49" charset="0"/>
              <a:buChar char="o"/>
            </a:pPr>
            <a:r>
              <a:rPr lang="en-GB" sz="1600" dirty="0"/>
              <a:t>Accompanying briefing note to support use of the leaflet</a:t>
            </a: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13</a:t>
            </a:fld>
            <a:endParaRPr lang="en-GB" dirty="0">
              <a:solidFill>
                <a:srgbClr val="4D4639"/>
              </a:solidFill>
            </a:endParaRPr>
          </a:p>
        </p:txBody>
      </p:sp>
      <p:sp>
        <p:nvSpPr>
          <p:cNvPr id="2" name="Title 1"/>
          <p:cNvSpPr>
            <a:spLocks noGrp="1"/>
          </p:cNvSpPr>
          <p:nvPr>
            <p:ph type="title"/>
          </p:nvPr>
        </p:nvSpPr>
        <p:spPr/>
        <p:txBody>
          <a:bodyPr/>
          <a:lstStyle/>
          <a:p>
            <a:r>
              <a:rPr lang="en-GB" dirty="0"/>
              <a:t>Section 251 requirements</a:t>
            </a:r>
          </a:p>
        </p:txBody>
      </p:sp>
    </p:spTree>
    <p:extLst>
      <p:ext uri="{BB962C8B-B14F-4D97-AF65-F5344CB8AC3E}">
        <p14:creationId xmlns:p14="http://schemas.microsoft.com/office/powerpoint/2010/main" val="2595522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28650" y="1517126"/>
            <a:ext cx="7965017" cy="4536000"/>
          </a:xfrm>
        </p:spPr>
        <p:txBody>
          <a:bodyPr/>
          <a:lstStyle/>
          <a:p>
            <a:pPr>
              <a:lnSpc>
                <a:spcPct val="100000"/>
              </a:lnSpc>
              <a:spcBef>
                <a:spcPts val="1200"/>
              </a:spcBef>
              <a:buSzPct val="100000"/>
              <a:buFont typeface="Courier New" panose="02070309020205020404" pitchFamily="49" charset="0"/>
              <a:buChar char="o"/>
            </a:pPr>
            <a:r>
              <a:rPr lang="en-GB" sz="2000" dirty="0"/>
              <a:t>We recommend you publicise the survey both internally and externally to ensure women are aware of the survey and have the opportunity to opt-out should they wish. Example materials are available in the </a:t>
            </a:r>
            <a:r>
              <a:rPr lang="en-GB" sz="2000" dirty="0">
                <a:hlinkClick r:id="rId3"/>
              </a:rPr>
              <a:t>Publicising the survey</a:t>
            </a:r>
            <a:r>
              <a:rPr lang="en-GB" sz="2000" dirty="0"/>
              <a:t> document.  </a:t>
            </a:r>
          </a:p>
          <a:p>
            <a:pPr>
              <a:lnSpc>
                <a:spcPct val="100000"/>
              </a:lnSpc>
              <a:spcBef>
                <a:spcPts val="1200"/>
              </a:spcBef>
              <a:buSzPct val="100000"/>
              <a:buFont typeface="Courier New" panose="02070309020205020404" pitchFamily="49" charset="0"/>
              <a:buChar char="o"/>
            </a:pPr>
            <a:r>
              <a:rPr lang="en-GB" sz="2000" dirty="0"/>
              <a:t>Ensure a log of women who have dissented from taking part in the survey is accurately kept.</a:t>
            </a:r>
          </a:p>
          <a:p>
            <a:pPr>
              <a:lnSpc>
                <a:spcPct val="100000"/>
              </a:lnSpc>
              <a:spcBef>
                <a:spcPts val="1200"/>
              </a:spcBef>
              <a:buSzPct val="100000"/>
              <a:buFont typeface="Courier New" panose="02070309020205020404" pitchFamily="49" charset="0"/>
              <a:buChar char="o"/>
            </a:pPr>
            <a:r>
              <a:rPr lang="en-GB" sz="2000" dirty="0"/>
              <a:t>Ensure the total number of eligible women who have dissented from the sharing of their details for any purpose other than their clinical care or who have dissented from taking part in the survey specifically are recorded in your sample declaration form and are excluded from your sample. </a:t>
            </a:r>
          </a:p>
          <a:p>
            <a:pPr marL="457200" lvl="1" indent="0">
              <a:lnSpc>
                <a:spcPct val="100000"/>
              </a:lnSpc>
              <a:spcBef>
                <a:spcPts val="1800"/>
              </a:spcBef>
              <a:buNone/>
            </a:pPr>
            <a:endParaRPr lang="en-GB" sz="2000" dirty="0"/>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14</a:t>
            </a:fld>
            <a:endParaRPr lang="en-GB" dirty="0">
              <a:solidFill>
                <a:srgbClr val="4D4639"/>
              </a:solidFill>
            </a:endParaRPr>
          </a:p>
        </p:txBody>
      </p:sp>
      <p:sp>
        <p:nvSpPr>
          <p:cNvPr id="2" name="Title 1"/>
          <p:cNvSpPr>
            <a:spLocks noGrp="1"/>
          </p:cNvSpPr>
          <p:nvPr>
            <p:ph type="title"/>
          </p:nvPr>
        </p:nvSpPr>
        <p:spPr/>
        <p:txBody>
          <a:bodyPr/>
          <a:lstStyle/>
          <a:p>
            <a:r>
              <a:rPr lang="en-GB" dirty="0"/>
              <a:t>Section 251 requirements</a:t>
            </a:r>
          </a:p>
        </p:txBody>
      </p:sp>
    </p:spTree>
    <p:extLst>
      <p:ext uri="{BB962C8B-B14F-4D97-AF65-F5344CB8AC3E}">
        <p14:creationId xmlns:p14="http://schemas.microsoft.com/office/powerpoint/2010/main" val="2534580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15</a:t>
            </a:fld>
            <a:endParaRPr lang="en-GB" dirty="0">
              <a:solidFill>
                <a:srgbClr val="4D4639"/>
              </a:solidFill>
            </a:endParaRPr>
          </a:p>
        </p:txBody>
      </p:sp>
      <p:pic>
        <p:nvPicPr>
          <p:cNvPr id="8" name="Picture 7"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228" y="2414736"/>
            <a:ext cx="7478204" cy="2332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lstStyle/>
          <a:p>
            <a:r>
              <a:rPr lang="en-GB" dirty="0"/>
              <a:t>National Data Opt Out Programme - Exemption</a:t>
            </a:r>
          </a:p>
        </p:txBody>
      </p:sp>
    </p:spTree>
    <p:extLst>
      <p:ext uri="{BB962C8B-B14F-4D97-AF65-F5344CB8AC3E}">
        <p14:creationId xmlns:p14="http://schemas.microsoft.com/office/powerpoint/2010/main" val="1670296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lnSpc>
                <a:spcPct val="100000"/>
              </a:lnSpc>
              <a:spcBef>
                <a:spcPts val="2400"/>
              </a:spcBef>
              <a:buSzPct val="100000"/>
              <a:buFont typeface="Courier New" panose="02070309020205020404" pitchFamily="49" charset="0"/>
              <a:buChar char="o"/>
            </a:pPr>
            <a:r>
              <a:rPr lang="en-GB" dirty="0"/>
              <a:t>Section 251 approval for the survey is still pending:</a:t>
            </a:r>
          </a:p>
          <a:p>
            <a:pPr lvl="1">
              <a:lnSpc>
                <a:spcPct val="100000"/>
              </a:lnSpc>
              <a:spcBef>
                <a:spcPts val="2400"/>
              </a:spcBef>
              <a:buSzPct val="100000"/>
              <a:buFont typeface="Courier New" panose="02070309020205020404" pitchFamily="49" charset="0"/>
              <a:buChar char="o"/>
            </a:pPr>
            <a:r>
              <a:rPr lang="en-GB" sz="1600" dirty="0"/>
              <a:t>Approval granted ETA: Early March 2019 (TBC)</a:t>
            </a:r>
          </a:p>
          <a:p>
            <a:pPr>
              <a:lnSpc>
                <a:spcPct val="100000"/>
              </a:lnSpc>
              <a:spcBef>
                <a:spcPts val="2400"/>
              </a:spcBef>
              <a:buSzPct val="100000"/>
              <a:buFont typeface="Courier New" panose="02070309020205020404" pitchFamily="49" charset="0"/>
              <a:buChar char="o"/>
            </a:pPr>
            <a:r>
              <a:rPr lang="en-GB" b="1" dirty="0"/>
              <a:t>Sample data cannot be transferred outside of the trust until Section 251 approval has been granted.</a:t>
            </a:r>
          </a:p>
          <a:p>
            <a:pPr marL="0" indent="0">
              <a:lnSpc>
                <a:spcPct val="100000"/>
              </a:lnSpc>
              <a:spcBef>
                <a:spcPts val="2400"/>
              </a:spcBef>
              <a:buNone/>
            </a:pPr>
            <a:endParaRPr lang="en-GB"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16</a:t>
            </a:fld>
            <a:endParaRPr lang="en-GB" dirty="0">
              <a:solidFill>
                <a:srgbClr val="4D4639"/>
              </a:solidFill>
            </a:endParaRPr>
          </a:p>
        </p:txBody>
      </p:sp>
      <p:sp>
        <p:nvSpPr>
          <p:cNvPr id="3" name="Title 2"/>
          <p:cNvSpPr>
            <a:spLocks noGrp="1"/>
          </p:cNvSpPr>
          <p:nvPr>
            <p:ph type="title"/>
          </p:nvPr>
        </p:nvSpPr>
        <p:spPr/>
        <p:txBody>
          <a:bodyPr/>
          <a:lstStyle/>
          <a:p>
            <a:r>
              <a:rPr lang="en-GB" dirty="0"/>
              <a:t>Approval pending</a:t>
            </a:r>
          </a:p>
        </p:txBody>
      </p:sp>
    </p:spTree>
    <p:extLst>
      <p:ext uri="{BB962C8B-B14F-4D97-AF65-F5344CB8AC3E}">
        <p14:creationId xmlns:p14="http://schemas.microsoft.com/office/powerpoint/2010/main" val="676925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buSzPct val="100000"/>
              <a:buFont typeface="Courier New" panose="02070309020205020404" pitchFamily="49" charset="0"/>
              <a:buChar char="o"/>
            </a:pPr>
            <a:r>
              <a:rPr lang="en-GB" dirty="0"/>
              <a:t>Trusts sending </a:t>
            </a:r>
            <a:r>
              <a:rPr lang="en-GB" dirty="0" smtClean="0"/>
              <a:t>sample data </a:t>
            </a:r>
            <a:r>
              <a:rPr lang="en-GB" dirty="0"/>
              <a:t>directly to the Survey Coordination </a:t>
            </a:r>
            <a:r>
              <a:rPr lang="en-GB" dirty="0" smtClean="0"/>
              <a:t>Centre.</a:t>
            </a:r>
            <a:endParaRPr lang="en-GB" dirty="0"/>
          </a:p>
          <a:p>
            <a:pPr>
              <a:buSzPct val="100000"/>
              <a:buFont typeface="Courier New" panose="02070309020205020404" pitchFamily="49" charset="0"/>
              <a:buChar char="o"/>
            </a:pPr>
            <a:r>
              <a:rPr lang="en-GB" dirty="0"/>
              <a:t>Survey Coordination Centre receiving mailing data.</a:t>
            </a:r>
          </a:p>
          <a:p>
            <a:pPr>
              <a:buSzPct val="100000"/>
              <a:buFont typeface="Courier New" panose="02070309020205020404" pitchFamily="49" charset="0"/>
              <a:buChar char="o"/>
            </a:pPr>
            <a:r>
              <a:rPr lang="en-GB" dirty="0"/>
              <a:t>Trusts </a:t>
            </a:r>
            <a:r>
              <a:rPr lang="en-GB" dirty="0" smtClean="0"/>
              <a:t>submitting sample file via </a:t>
            </a:r>
            <a:r>
              <a:rPr lang="en-GB" dirty="0"/>
              <a:t>email rather than FTP</a:t>
            </a:r>
            <a:r>
              <a:rPr lang="en-GB" dirty="0" smtClean="0"/>
              <a:t>.</a:t>
            </a:r>
          </a:p>
          <a:p>
            <a:pPr>
              <a:buSzPct val="100000"/>
              <a:buFont typeface="Courier New" panose="02070309020205020404" pitchFamily="49" charset="0"/>
              <a:buChar char="o"/>
            </a:pPr>
            <a:r>
              <a:rPr lang="en-GB" dirty="0" smtClean="0"/>
              <a:t>Trusts mentioning patient identifiable information (e.g. DOB) over email.</a:t>
            </a:r>
            <a:endParaRPr lang="en-GB" dirty="0"/>
          </a:p>
          <a:p>
            <a:pPr>
              <a:buSzPct val="100000"/>
              <a:buFont typeface="Courier New" panose="02070309020205020404" pitchFamily="49" charset="0"/>
              <a:buChar char="o"/>
            </a:pPr>
            <a:r>
              <a:rPr lang="en-GB" dirty="0"/>
              <a:t>Trusts not password-protecting files.</a:t>
            </a:r>
          </a:p>
          <a:p>
            <a:pPr>
              <a:buSzPct val="100000"/>
              <a:buFont typeface="Courier New" panose="02070309020205020404" pitchFamily="49" charset="0"/>
              <a:buChar char="o"/>
            </a:pPr>
            <a:r>
              <a:rPr lang="en-GB" dirty="0"/>
              <a:t>Generic document on </a:t>
            </a:r>
            <a:r>
              <a:rPr lang="en-GB" dirty="0">
                <a:hlinkClick r:id="rId3"/>
              </a:rPr>
              <a:t>Data protection and confidentiality</a:t>
            </a:r>
            <a:r>
              <a:rPr lang="en-GB" dirty="0"/>
              <a:t> available on our website.</a:t>
            </a:r>
          </a:p>
          <a:p>
            <a:pPr marL="0" indent="0">
              <a:buSzPct val="223000"/>
              <a:buNone/>
            </a:pPr>
            <a:endParaRPr lang="en-GB"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17</a:t>
            </a:fld>
            <a:endParaRPr lang="en-GB" dirty="0">
              <a:solidFill>
                <a:srgbClr val="4D4639"/>
              </a:solidFill>
            </a:endParaRPr>
          </a:p>
        </p:txBody>
      </p:sp>
      <p:sp>
        <p:nvSpPr>
          <p:cNvPr id="3" name="Title 2"/>
          <p:cNvSpPr>
            <a:spLocks noGrp="1"/>
          </p:cNvSpPr>
          <p:nvPr>
            <p:ph type="title"/>
          </p:nvPr>
        </p:nvSpPr>
        <p:spPr/>
        <p:txBody>
          <a:bodyPr/>
          <a:lstStyle/>
          <a:p>
            <a:r>
              <a:rPr lang="en-GB" dirty="0"/>
              <a:t>Potential Section 251 breaches</a:t>
            </a:r>
          </a:p>
        </p:txBody>
      </p:sp>
    </p:spTree>
    <p:extLst>
      <p:ext uri="{BB962C8B-B14F-4D97-AF65-F5344CB8AC3E}">
        <p14:creationId xmlns:p14="http://schemas.microsoft.com/office/powerpoint/2010/main" val="1635819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786902"/>
            <a:ext cx="8431305" cy="4536000"/>
          </a:xfrm>
        </p:spPr>
        <p:txBody>
          <a:bodyPr/>
          <a:lstStyle/>
          <a:p>
            <a:pPr marL="0" indent="0" algn="ctr">
              <a:buNone/>
            </a:pPr>
            <a:endParaRPr lang="en-GB" sz="6000" b="1" dirty="0">
              <a:solidFill>
                <a:srgbClr val="007B4E"/>
              </a:solidFill>
            </a:endParaRPr>
          </a:p>
          <a:p>
            <a:pPr marL="0" indent="0" algn="ctr">
              <a:buNone/>
            </a:pPr>
            <a:endParaRPr lang="en-GB" sz="1200" b="1" dirty="0">
              <a:solidFill>
                <a:srgbClr val="007B4E"/>
              </a:solidFill>
            </a:endParaRPr>
          </a:p>
          <a:p>
            <a:pPr marL="0" indent="0" algn="ctr">
              <a:buNone/>
            </a:pPr>
            <a:r>
              <a:rPr lang="en-GB" sz="5400" b="1" dirty="0">
                <a:solidFill>
                  <a:srgbClr val="007B4E"/>
                </a:solidFill>
              </a:rPr>
              <a:t>Practicalities of administration</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18</a:t>
            </a:fld>
            <a:endParaRPr lang="en-GB" dirty="0">
              <a:solidFill>
                <a:srgbClr val="4D4639"/>
              </a:solidFill>
            </a:endParaRPr>
          </a:p>
        </p:txBody>
      </p:sp>
    </p:spTree>
    <p:extLst>
      <p:ext uri="{BB962C8B-B14F-4D97-AF65-F5344CB8AC3E}">
        <p14:creationId xmlns:p14="http://schemas.microsoft.com/office/powerpoint/2010/main" val="904567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SzPct val="100000"/>
              <a:buFont typeface="Courier New" panose="02070309020205020404" pitchFamily="49" charset="0"/>
              <a:buChar char="o"/>
            </a:pPr>
            <a:r>
              <a:rPr lang="en-GB" sz="2000" dirty="0"/>
              <a:t>Questionnaire must be printed in colour, with centre staples.</a:t>
            </a:r>
          </a:p>
          <a:p>
            <a:pPr>
              <a:buSzPct val="100000"/>
              <a:buFont typeface="Courier New" panose="02070309020205020404" pitchFamily="49" charset="0"/>
              <a:buChar char="o"/>
            </a:pPr>
            <a:r>
              <a:rPr lang="en-GB" sz="2000" dirty="0"/>
              <a:t>Covering letters must also be printed in colour, on trust headed paper.</a:t>
            </a:r>
          </a:p>
          <a:p>
            <a:pPr>
              <a:buSzPct val="100000"/>
              <a:buFont typeface="Courier New" panose="02070309020205020404" pitchFamily="49" charset="0"/>
              <a:buChar char="o"/>
            </a:pPr>
            <a:r>
              <a:rPr lang="en-GB" sz="2000" dirty="0"/>
              <a:t>No faster first reminder.</a:t>
            </a:r>
          </a:p>
          <a:p>
            <a:pPr>
              <a:buSzPct val="100000"/>
              <a:buFont typeface="Courier New" panose="02070309020205020404" pitchFamily="49" charset="0"/>
              <a:buChar char="o"/>
            </a:pPr>
            <a:r>
              <a:rPr lang="en-GB" sz="2000" dirty="0"/>
              <a:t>No CQC flyer.</a:t>
            </a:r>
          </a:p>
          <a:p>
            <a:pPr>
              <a:buSzPct val="100000"/>
              <a:buFont typeface="Courier New" panose="02070309020205020404" pitchFamily="49" charset="0"/>
              <a:buChar char="o"/>
            </a:pPr>
            <a:r>
              <a:rPr lang="en-GB" sz="2000" dirty="0"/>
              <a:t>Questionnaire and covering letters to be published following Ethics approval.</a:t>
            </a:r>
          </a:p>
          <a:p>
            <a:pPr>
              <a:buSzPct val="100000"/>
              <a:buFont typeface="Courier New" panose="02070309020205020404" pitchFamily="49" charset="0"/>
              <a:buChar char="o"/>
            </a:pPr>
            <a:r>
              <a:rPr lang="en-GB" sz="2000" dirty="0"/>
              <a:t>PDF and hard copy covering letters and questionnaire to be submitted to us for checking and approval.</a:t>
            </a:r>
          </a:p>
          <a:p>
            <a:pPr>
              <a:buSzPct val="100000"/>
              <a:buFont typeface="Courier New" panose="02070309020205020404" pitchFamily="49" charset="0"/>
              <a:buChar char="o"/>
            </a:pPr>
            <a:r>
              <a:rPr lang="en-GB" sz="2000" dirty="0"/>
              <a:t>Detailed information on running the survey can be found on our website </a:t>
            </a:r>
            <a:r>
              <a:rPr lang="en-GB" sz="2000" dirty="0">
                <a:hlinkClick r:id="rId2"/>
              </a:rPr>
              <a:t>here</a:t>
            </a:r>
            <a:r>
              <a:rPr lang="en-GB" sz="2000" dirty="0"/>
              <a:t>.</a:t>
            </a:r>
          </a:p>
        </p:txBody>
      </p:sp>
      <p:sp>
        <p:nvSpPr>
          <p:cNvPr id="4" name="Slide Number Placeholder 3"/>
          <p:cNvSpPr>
            <a:spLocks noGrp="1"/>
          </p:cNvSpPr>
          <p:nvPr>
            <p:ph type="sldNum" sz="quarter" idx="12"/>
          </p:nvPr>
        </p:nvSpPr>
        <p:spPr/>
        <p:txBody>
          <a:bodyPr/>
          <a:lstStyle/>
          <a:p>
            <a:fld id="{66B4F769-270F-4AEF-A4B4-E755A10C134C}" type="slidenum">
              <a:rPr lang="en-GB" smtClean="0">
                <a:solidFill>
                  <a:srgbClr val="4D4639"/>
                </a:solidFill>
              </a:rPr>
              <a:pPr/>
              <a:t>19</a:t>
            </a:fld>
            <a:endParaRPr lang="en-GB" dirty="0">
              <a:solidFill>
                <a:srgbClr val="4D4639"/>
              </a:solidFill>
            </a:endParaRPr>
          </a:p>
        </p:txBody>
      </p:sp>
      <p:sp>
        <p:nvSpPr>
          <p:cNvPr id="5" name="Title 4"/>
          <p:cNvSpPr>
            <a:spLocks noGrp="1"/>
          </p:cNvSpPr>
          <p:nvPr>
            <p:ph type="title"/>
          </p:nvPr>
        </p:nvSpPr>
        <p:spPr/>
        <p:txBody>
          <a:bodyPr/>
          <a:lstStyle/>
          <a:p>
            <a:r>
              <a:rPr lang="en-GB" dirty="0"/>
              <a:t>Practicalities of administration (in-house trusts only)</a:t>
            </a:r>
          </a:p>
        </p:txBody>
      </p:sp>
    </p:spTree>
    <p:extLst>
      <p:ext uri="{BB962C8B-B14F-4D97-AF65-F5344CB8AC3E}">
        <p14:creationId xmlns:p14="http://schemas.microsoft.com/office/powerpoint/2010/main" val="2011374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buSzPct val="100000"/>
              <a:buFont typeface="Courier New" panose="02070309020205020404" pitchFamily="49" charset="0"/>
              <a:buChar char="o"/>
            </a:pPr>
            <a:r>
              <a:rPr lang="en-GB" sz="2000" dirty="0"/>
              <a:t>Survey overview</a:t>
            </a:r>
          </a:p>
          <a:p>
            <a:pPr>
              <a:buSzPct val="100000"/>
              <a:buFont typeface="Courier New" panose="02070309020205020404" pitchFamily="49" charset="0"/>
              <a:buChar char="o"/>
            </a:pPr>
            <a:r>
              <a:rPr lang="en-GB" sz="2000" dirty="0"/>
              <a:t>What’s new for 2019?</a:t>
            </a:r>
          </a:p>
          <a:p>
            <a:pPr lvl="1">
              <a:buSzPct val="100000"/>
              <a:buFont typeface="Courier New" panose="02070309020205020404" pitchFamily="49" charset="0"/>
              <a:buChar char="o"/>
            </a:pPr>
            <a:r>
              <a:rPr lang="en-GB" sz="1400" dirty="0"/>
              <a:t>Methodological changes</a:t>
            </a:r>
          </a:p>
          <a:p>
            <a:pPr lvl="1">
              <a:buSzPct val="100000"/>
              <a:buFont typeface="Courier New" panose="02070309020205020404" pitchFamily="49" charset="0"/>
              <a:buChar char="o"/>
            </a:pPr>
            <a:r>
              <a:rPr lang="en-GB" sz="1400" dirty="0"/>
              <a:t>Questionnaire changes</a:t>
            </a:r>
          </a:p>
          <a:p>
            <a:pPr lvl="1">
              <a:buSzPct val="100000"/>
              <a:buFont typeface="Courier New" panose="02070309020205020404" pitchFamily="49" charset="0"/>
              <a:buChar char="o"/>
            </a:pPr>
            <a:r>
              <a:rPr lang="en-GB" sz="1400" dirty="0"/>
              <a:t>Covering letter changes</a:t>
            </a:r>
          </a:p>
          <a:p>
            <a:pPr>
              <a:buSzPct val="100000"/>
              <a:buFont typeface="Courier New" panose="02070309020205020404" pitchFamily="49" charset="0"/>
              <a:buChar char="o"/>
            </a:pPr>
            <a:r>
              <a:rPr lang="en-GB" sz="2000" dirty="0"/>
              <a:t>Section 251 requirements</a:t>
            </a:r>
          </a:p>
          <a:p>
            <a:pPr>
              <a:buSzPct val="100000"/>
              <a:buFont typeface="Courier New" panose="02070309020205020404" pitchFamily="49" charset="0"/>
              <a:buChar char="o"/>
            </a:pPr>
            <a:r>
              <a:rPr lang="en-GB" sz="2000" dirty="0"/>
              <a:t>Practicalities of administration</a:t>
            </a:r>
          </a:p>
          <a:p>
            <a:pPr>
              <a:buSzPct val="100000"/>
              <a:buFont typeface="Courier New" panose="02070309020205020404" pitchFamily="49" charset="0"/>
              <a:buChar char="o"/>
            </a:pPr>
            <a:r>
              <a:rPr lang="en-GB" sz="2000" dirty="0"/>
              <a:t>Sampling and submission process</a:t>
            </a:r>
          </a:p>
          <a:p>
            <a:pPr>
              <a:buSzPct val="100000"/>
              <a:buFont typeface="Courier New" panose="02070309020205020404" pitchFamily="49" charset="0"/>
              <a:buChar char="o"/>
            </a:pPr>
            <a:r>
              <a:rPr lang="en-GB" sz="2000" dirty="0"/>
              <a:t>Fieldwork monitoring information</a:t>
            </a:r>
          </a:p>
          <a:p>
            <a:pPr>
              <a:buSzPct val="100000"/>
              <a:buFont typeface="Courier New" panose="02070309020205020404" pitchFamily="49" charset="0"/>
              <a:buChar char="o"/>
            </a:pPr>
            <a:r>
              <a:rPr lang="en-GB" sz="2000" dirty="0"/>
              <a:t>Key dates</a:t>
            </a:r>
          </a:p>
          <a:p>
            <a:pPr>
              <a:buSzPct val="100000"/>
              <a:buFont typeface="Courier New" panose="02070309020205020404" pitchFamily="49" charset="0"/>
              <a:buChar char="o"/>
            </a:pPr>
            <a:r>
              <a:rPr lang="en-GB" sz="2000" dirty="0"/>
              <a:t>Current status</a:t>
            </a:r>
          </a:p>
          <a:p>
            <a:pPr>
              <a:buSzPct val="100000"/>
              <a:buFont typeface="Courier New" panose="02070309020205020404" pitchFamily="49" charset="0"/>
              <a:buChar char="o"/>
            </a:pPr>
            <a:r>
              <a:rPr lang="en-GB" sz="2000" dirty="0"/>
              <a:t>Q&amp;A</a:t>
            </a:r>
          </a:p>
          <a:p>
            <a:pPr>
              <a:lnSpc>
                <a:spcPct val="100000"/>
              </a:lnSpc>
              <a:spcBef>
                <a:spcPts val="1800"/>
              </a:spcBef>
            </a:pPr>
            <a:endParaRPr lang="en-GB" sz="2000" b="1"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2</a:t>
            </a:fld>
            <a:endParaRPr lang="en-GB" dirty="0">
              <a:solidFill>
                <a:srgbClr val="4D4639"/>
              </a:solidFill>
            </a:endParaRPr>
          </a:p>
        </p:txBody>
      </p:sp>
      <p:sp>
        <p:nvSpPr>
          <p:cNvPr id="3" name="Title 2"/>
          <p:cNvSpPr>
            <a:spLocks noGrp="1"/>
          </p:cNvSpPr>
          <p:nvPr>
            <p:ph type="title"/>
          </p:nvPr>
        </p:nvSpPr>
        <p:spPr/>
        <p:txBody>
          <a:bodyPr/>
          <a:lstStyle/>
          <a:p>
            <a:r>
              <a:rPr lang="en-GB" dirty="0"/>
              <a:t>Agenda</a:t>
            </a:r>
          </a:p>
        </p:txBody>
      </p:sp>
    </p:spTree>
    <p:extLst>
      <p:ext uri="{BB962C8B-B14F-4D97-AF65-F5344CB8AC3E}">
        <p14:creationId xmlns:p14="http://schemas.microsoft.com/office/powerpoint/2010/main" val="3104389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786902"/>
            <a:ext cx="8431305" cy="4536000"/>
          </a:xfrm>
        </p:spPr>
        <p:txBody>
          <a:bodyPr/>
          <a:lstStyle/>
          <a:p>
            <a:pPr marL="0" indent="0" algn="ctr">
              <a:buNone/>
            </a:pPr>
            <a:endParaRPr lang="en-GB" sz="6000" b="1" dirty="0">
              <a:solidFill>
                <a:srgbClr val="007B4E"/>
              </a:solidFill>
            </a:endParaRPr>
          </a:p>
          <a:p>
            <a:pPr marL="0" indent="0" algn="ctr">
              <a:buNone/>
            </a:pPr>
            <a:endParaRPr lang="en-GB" sz="1200" b="1" dirty="0">
              <a:solidFill>
                <a:srgbClr val="007B4E"/>
              </a:solidFill>
            </a:endParaRPr>
          </a:p>
          <a:p>
            <a:pPr marL="0" indent="0" algn="ctr">
              <a:buNone/>
            </a:pPr>
            <a:r>
              <a:rPr lang="en-GB" sz="5400" b="1" dirty="0">
                <a:solidFill>
                  <a:srgbClr val="007B4E"/>
                </a:solidFill>
              </a:rPr>
              <a:t>Sampling and submission process</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20</a:t>
            </a:fld>
            <a:endParaRPr lang="en-GB" dirty="0">
              <a:solidFill>
                <a:srgbClr val="4D4639"/>
              </a:solidFill>
            </a:endParaRPr>
          </a:p>
        </p:txBody>
      </p:sp>
    </p:spTree>
    <p:extLst>
      <p:ext uri="{BB962C8B-B14F-4D97-AF65-F5344CB8AC3E}">
        <p14:creationId xmlns:p14="http://schemas.microsoft.com/office/powerpoint/2010/main" val="826910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SzPct val="100000"/>
              <a:buFont typeface="Courier New" panose="02070309020205020404" pitchFamily="49" charset="0"/>
              <a:buChar char="o"/>
            </a:pPr>
            <a:r>
              <a:rPr lang="en-GB" dirty="0"/>
              <a:t>Three manuals for the Maternity Survey:</a:t>
            </a:r>
          </a:p>
          <a:p>
            <a:pPr lvl="1">
              <a:buSzPct val="100000"/>
              <a:buFont typeface="Courier New" panose="02070309020205020404" pitchFamily="49" charset="0"/>
              <a:buChar char="o"/>
            </a:pPr>
            <a:r>
              <a:rPr lang="en-GB" sz="1800" dirty="0">
                <a:hlinkClick r:id="rId2"/>
              </a:rPr>
              <a:t>Survey handbook</a:t>
            </a:r>
            <a:endParaRPr lang="en-GB" sz="1800" dirty="0"/>
          </a:p>
          <a:p>
            <a:pPr lvl="1">
              <a:buSzPct val="100000"/>
              <a:buFont typeface="Courier New" panose="02070309020205020404" pitchFamily="49" charset="0"/>
              <a:buChar char="o"/>
            </a:pPr>
            <a:r>
              <a:rPr lang="en-GB" sz="1800" dirty="0">
                <a:hlinkClick r:id="rId3"/>
              </a:rPr>
              <a:t>Sampling instructions</a:t>
            </a:r>
            <a:endParaRPr lang="en-GB" sz="1800" dirty="0"/>
          </a:p>
          <a:p>
            <a:pPr lvl="1">
              <a:buSzPct val="100000"/>
              <a:buFont typeface="Courier New" panose="02070309020205020404" pitchFamily="49" charset="0"/>
              <a:buChar char="o"/>
            </a:pPr>
            <a:r>
              <a:rPr lang="en-GB" sz="1800" dirty="0" smtClean="0">
                <a:hlinkClick r:id="rId4"/>
              </a:rPr>
              <a:t>Attribution instructions</a:t>
            </a:r>
            <a:endParaRPr lang="en-GB" sz="1800" dirty="0"/>
          </a:p>
          <a:p>
            <a:pPr>
              <a:buSzPct val="100000"/>
              <a:buFont typeface="Courier New" panose="02070309020205020404" pitchFamily="49" charset="0"/>
              <a:buChar char="o"/>
            </a:pPr>
            <a:r>
              <a:rPr lang="en-GB" dirty="0">
                <a:hlinkClick r:id="rId5"/>
              </a:rPr>
              <a:t>Generic instructions </a:t>
            </a:r>
            <a:r>
              <a:rPr lang="en-GB" dirty="0"/>
              <a:t>can be found on the website.</a:t>
            </a:r>
          </a:p>
        </p:txBody>
      </p:sp>
      <p:sp>
        <p:nvSpPr>
          <p:cNvPr id="4" name="Slide Number Placeholder 3"/>
          <p:cNvSpPr>
            <a:spLocks noGrp="1"/>
          </p:cNvSpPr>
          <p:nvPr>
            <p:ph type="sldNum" sz="quarter" idx="12"/>
          </p:nvPr>
        </p:nvSpPr>
        <p:spPr/>
        <p:txBody>
          <a:bodyPr/>
          <a:lstStyle/>
          <a:p>
            <a:fld id="{66B4F769-270F-4AEF-A4B4-E755A10C134C}" type="slidenum">
              <a:rPr lang="en-GB" smtClean="0">
                <a:solidFill>
                  <a:srgbClr val="4D4639"/>
                </a:solidFill>
              </a:rPr>
              <a:pPr/>
              <a:t>21</a:t>
            </a:fld>
            <a:endParaRPr lang="en-GB" dirty="0">
              <a:solidFill>
                <a:srgbClr val="4D4639"/>
              </a:solidFill>
            </a:endParaRPr>
          </a:p>
        </p:txBody>
      </p:sp>
      <p:sp>
        <p:nvSpPr>
          <p:cNvPr id="5" name="Title 4"/>
          <p:cNvSpPr>
            <a:spLocks noGrp="1"/>
          </p:cNvSpPr>
          <p:nvPr>
            <p:ph type="title"/>
          </p:nvPr>
        </p:nvSpPr>
        <p:spPr/>
        <p:txBody>
          <a:bodyPr/>
          <a:lstStyle/>
          <a:p>
            <a:r>
              <a:rPr lang="en-GB" dirty="0"/>
              <a:t>Instruction manuals</a:t>
            </a:r>
          </a:p>
        </p:txBody>
      </p:sp>
    </p:spTree>
    <p:extLst>
      <p:ext uri="{BB962C8B-B14F-4D97-AF65-F5344CB8AC3E}">
        <p14:creationId xmlns:p14="http://schemas.microsoft.com/office/powerpoint/2010/main" val="526810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28650" y="1383546"/>
            <a:ext cx="7886700" cy="4536000"/>
          </a:xfrm>
        </p:spPr>
        <p:txBody>
          <a:bodyPr/>
          <a:lstStyle/>
          <a:p>
            <a:pPr>
              <a:buSzPct val="100000"/>
              <a:buFont typeface="Courier New" panose="02070309020205020404" pitchFamily="49" charset="0"/>
              <a:buChar char="o"/>
            </a:pPr>
            <a:r>
              <a:rPr lang="en-GB" sz="2200" dirty="0"/>
              <a:t>Sample should include all eligible women aged 16+ who had a live birth in February 2019.</a:t>
            </a:r>
          </a:p>
          <a:p>
            <a:pPr>
              <a:buSzPct val="100000"/>
              <a:buFont typeface="Courier New" panose="02070309020205020404" pitchFamily="49" charset="0"/>
              <a:buChar char="o"/>
            </a:pPr>
            <a:r>
              <a:rPr lang="en-GB" sz="2200" dirty="0"/>
              <a:t>All eligible February births should be included – no maximum sample size.</a:t>
            </a:r>
          </a:p>
          <a:p>
            <a:pPr>
              <a:buSzPct val="100000"/>
              <a:buFont typeface="Courier New" panose="02070309020205020404" pitchFamily="49" charset="0"/>
              <a:buChar char="o"/>
            </a:pPr>
            <a:r>
              <a:rPr lang="en-GB" sz="2200" dirty="0"/>
              <a:t>If there are &lt;300 eligible February births, trusts should sample backwards into January until they reach January 1</a:t>
            </a:r>
            <a:r>
              <a:rPr lang="en-GB" sz="2200" baseline="30000" dirty="0"/>
              <a:t>st</a:t>
            </a:r>
            <a:r>
              <a:rPr lang="en-GB" sz="2200" dirty="0"/>
              <a:t> or until they reach 350 (then cap at 300 after exclusions and deceased checks</a:t>
            </a:r>
            <a:r>
              <a:rPr lang="en-GB" sz="2200" dirty="0" smtClean="0"/>
              <a:t>).</a:t>
            </a:r>
          </a:p>
          <a:p>
            <a:pPr>
              <a:buSzPct val="100000"/>
              <a:buFont typeface="Courier New" panose="02070309020205020404" pitchFamily="49" charset="0"/>
              <a:buChar char="o"/>
            </a:pPr>
            <a:r>
              <a:rPr lang="en-GB" sz="2200" dirty="0" smtClean="0"/>
              <a:t>Enter sample data into the </a:t>
            </a:r>
            <a:r>
              <a:rPr lang="en-GB" sz="2200" dirty="0" smtClean="0">
                <a:hlinkClick r:id="rId3"/>
              </a:rPr>
              <a:t>Sample Construction Spreadsheet</a:t>
            </a:r>
            <a:r>
              <a:rPr lang="en-GB" sz="2200" dirty="0" smtClean="0"/>
              <a:t>.</a:t>
            </a:r>
            <a:endParaRPr lang="en-GB" sz="2200" dirty="0"/>
          </a:p>
          <a:p>
            <a:pPr>
              <a:buSzPct val="100000"/>
              <a:buFont typeface="Courier New" panose="02070309020205020404" pitchFamily="49" charset="0"/>
              <a:buChar char="o"/>
            </a:pPr>
            <a:r>
              <a:rPr lang="en-GB" sz="2200" dirty="0"/>
              <a:t>Please follow the instructions carefully and check all inclusion and exclusion criteria to prevent sampling errors.</a:t>
            </a:r>
          </a:p>
          <a:p>
            <a:pPr>
              <a:buSzPct val="100000"/>
              <a:buFont typeface="Courier New" panose="02070309020205020404" pitchFamily="49" charset="0"/>
              <a:buChar char="o"/>
            </a:pPr>
            <a:r>
              <a:rPr lang="en-GB" sz="2200" dirty="0"/>
              <a:t>Full details in </a:t>
            </a:r>
            <a:r>
              <a:rPr lang="en-GB" sz="2200" dirty="0">
                <a:hlinkClick r:id="rId4"/>
              </a:rPr>
              <a:t>Sampling Instructions</a:t>
            </a:r>
            <a:r>
              <a:rPr lang="en-GB" sz="2200" dirty="0"/>
              <a:t>.</a:t>
            </a:r>
          </a:p>
          <a:p>
            <a:pPr marL="0" indent="0">
              <a:buNone/>
            </a:pPr>
            <a:endParaRPr lang="en-GB"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22</a:t>
            </a:fld>
            <a:endParaRPr lang="en-GB" dirty="0">
              <a:solidFill>
                <a:srgbClr val="4D4639"/>
              </a:solidFill>
            </a:endParaRPr>
          </a:p>
        </p:txBody>
      </p:sp>
      <p:sp>
        <p:nvSpPr>
          <p:cNvPr id="3" name="Title 2"/>
          <p:cNvSpPr>
            <a:spLocks noGrp="1"/>
          </p:cNvSpPr>
          <p:nvPr>
            <p:ph type="title"/>
          </p:nvPr>
        </p:nvSpPr>
        <p:spPr/>
        <p:txBody>
          <a:bodyPr/>
          <a:lstStyle/>
          <a:p>
            <a:r>
              <a:rPr lang="en-GB" dirty="0"/>
              <a:t>Drawing the sample</a:t>
            </a:r>
          </a:p>
        </p:txBody>
      </p:sp>
    </p:spTree>
    <p:extLst>
      <p:ext uri="{BB962C8B-B14F-4D97-AF65-F5344CB8AC3E}">
        <p14:creationId xmlns:p14="http://schemas.microsoft.com/office/powerpoint/2010/main" val="1278457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a:t>Common sampling errors</a:t>
            </a:r>
            <a:endParaRPr lang="en-GB" dirty="0">
              <a:solidFill>
                <a:srgbClr val="007B4E"/>
              </a:solidFill>
            </a:endParaRPr>
          </a:p>
        </p:txBody>
      </p:sp>
      <p:sp>
        <p:nvSpPr>
          <p:cNvPr id="7" name="Content Placeholder 6"/>
          <p:cNvSpPr>
            <a:spLocks noGrp="1"/>
          </p:cNvSpPr>
          <p:nvPr>
            <p:ph idx="1"/>
          </p:nvPr>
        </p:nvSpPr>
        <p:spPr/>
        <p:txBody>
          <a:bodyPr/>
          <a:lstStyle/>
          <a:p>
            <a:pPr>
              <a:buSzPct val="100000"/>
              <a:buFont typeface="Courier New" panose="02070309020205020404" pitchFamily="49" charset="0"/>
              <a:buChar char="o"/>
            </a:pPr>
            <a:r>
              <a:rPr lang="en-GB" sz="2000" dirty="0"/>
              <a:t>Excluding home births</a:t>
            </a:r>
            <a:r>
              <a:rPr lang="en-GB" sz="2000" dirty="0" smtClean="0"/>
              <a:t>.</a:t>
            </a:r>
          </a:p>
          <a:p>
            <a:pPr>
              <a:buSzPct val="100000"/>
              <a:buFont typeface="Courier New" panose="02070309020205020404" pitchFamily="49" charset="0"/>
              <a:buChar char="o"/>
            </a:pPr>
            <a:r>
              <a:rPr lang="en-GB" sz="2000" dirty="0" smtClean="0"/>
              <a:t>Excluding women with a safeguarding flag without consulting safeguarding/midwifery team</a:t>
            </a:r>
            <a:endParaRPr lang="en-GB" sz="2000" dirty="0"/>
          </a:p>
          <a:p>
            <a:pPr>
              <a:buSzPct val="100000"/>
              <a:buFont typeface="Courier New" panose="02070309020205020404" pitchFamily="49" charset="0"/>
              <a:buChar char="o"/>
            </a:pPr>
            <a:r>
              <a:rPr lang="en-GB" sz="2000" dirty="0"/>
              <a:t>Not including all eligible February births.</a:t>
            </a:r>
          </a:p>
          <a:p>
            <a:pPr>
              <a:buSzPct val="100000"/>
              <a:buFont typeface="Courier New" panose="02070309020205020404" pitchFamily="49" charset="0"/>
              <a:buChar char="o"/>
            </a:pPr>
            <a:r>
              <a:rPr lang="en-GB" sz="2000" dirty="0"/>
              <a:t>Sampling &gt;300 women from </a:t>
            </a:r>
            <a:r>
              <a:rPr lang="en-GB" sz="2000" dirty="0" err="1"/>
              <a:t>Jan+Feb</a:t>
            </a:r>
            <a:r>
              <a:rPr lang="en-GB" sz="2000" dirty="0"/>
              <a:t>.</a:t>
            </a:r>
          </a:p>
          <a:p>
            <a:pPr>
              <a:buSzPct val="100000"/>
              <a:buFont typeface="Courier New" panose="02070309020205020404" pitchFamily="49" charset="0"/>
              <a:buChar char="o"/>
            </a:pPr>
            <a:r>
              <a:rPr lang="en-GB" sz="2000" dirty="0"/>
              <a:t>Sampling by discharge date rather than delivery date.</a:t>
            </a:r>
          </a:p>
          <a:p>
            <a:pPr>
              <a:buSzPct val="100000"/>
              <a:buFont typeface="Courier New" panose="02070309020205020404" pitchFamily="49" charset="0"/>
              <a:buChar char="o"/>
            </a:pPr>
            <a:r>
              <a:rPr lang="en-GB" sz="2000" dirty="0"/>
              <a:t>Excluding births from one of the trust’s sites.</a:t>
            </a:r>
          </a:p>
          <a:p>
            <a:pPr>
              <a:buSzPct val="100000"/>
              <a:buFont typeface="Courier New" panose="02070309020205020404" pitchFamily="49" charset="0"/>
              <a:buChar char="o"/>
            </a:pPr>
            <a:r>
              <a:rPr lang="en-GB" sz="2000" dirty="0"/>
              <a:t>Adding site codes for home births.</a:t>
            </a:r>
          </a:p>
          <a:p>
            <a:pPr>
              <a:buSzPct val="100000"/>
              <a:buFont typeface="Courier New" panose="02070309020205020404" pitchFamily="49" charset="0"/>
              <a:buChar char="o"/>
            </a:pPr>
            <a:r>
              <a:rPr lang="en-GB" sz="2000" dirty="0"/>
              <a:t>Missing or incorrect CCG codes.</a:t>
            </a:r>
          </a:p>
          <a:p>
            <a:pPr>
              <a:buSzPct val="100000"/>
              <a:buFont typeface="Courier New" panose="02070309020205020404" pitchFamily="49" charset="0"/>
              <a:buChar char="o"/>
            </a:pPr>
            <a:r>
              <a:rPr lang="en-GB" sz="2000" dirty="0" smtClean="0"/>
              <a:t>Full </a:t>
            </a:r>
            <a:r>
              <a:rPr lang="en-GB" sz="2000" dirty="0"/>
              <a:t>details available in </a:t>
            </a:r>
            <a:r>
              <a:rPr lang="en-GB" sz="2000" dirty="0">
                <a:hlinkClick r:id="rId3"/>
              </a:rPr>
              <a:t>Sampling Errors Report</a:t>
            </a:r>
            <a:r>
              <a:rPr lang="en-GB" sz="2000" dirty="0"/>
              <a:t>.</a:t>
            </a:r>
          </a:p>
          <a:p>
            <a:pPr marL="0" indent="0">
              <a:buNone/>
            </a:pPr>
            <a:endParaRPr lang="en-GB" sz="1200" dirty="0"/>
          </a:p>
          <a:p>
            <a:pPr marL="0" indent="0">
              <a:buNone/>
            </a:pPr>
            <a:endParaRPr lang="en-GB"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23</a:t>
            </a:fld>
            <a:endParaRPr lang="en-GB" dirty="0">
              <a:solidFill>
                <a:srgbClr val="4D4639"/>
              </a:solidFill>
            </a:endParaRPr>
          </a:p>
        </p:txBody>
      </p:sp>
    </p:spTree>
    <p:extLst>
      <p:ext uri="{BB962C8B-B14F-4D97-AF65-F5344CB8AC3E}">
        <p14:creationId xmlns:p14="http://schemas.microsoft.com/office/powerpoint/2010/main" val="3615673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SzPct val="100000"/>
              <a:buFont typeface="Courier New" panose="02070309020205020404" pitchFamily="49" charset="0"/>
              <a:buChar char="o"/>
            </a:pPr>
            <a:r>
              <a:rPr lang="en-GB" sz="2000" dirty="0"/>
              <a:t>Excel sheet with a series of checklist items</a:t>
            </a:r>
          </a:p>
          <a:p>
            <a:pPr>
              <a:buSzPct val="100000"/>
              <a:buFont typeface="Courier New" panose="02070309020205020404" pitchFamily="49" charset="0"/>
              <a:buChar char="o"/>
            </a:pPr>
            <a:r>
              <a:rPr lang="en-GB" sz="2000" dirty="0"/>
              <a:t>Comment boxes for trusts to explain N/As</a:t>
            </a:r>
          </a:p>
          <a:p>
            <a:pPr>
              <a:buSzPct val="100000"/>
              <a:buFont typeface="Courier New" panose="02070309020205020404" pitchFamily="49" charset="0"/>
              <a:buChar char="o"/>
            </a:pPr>
            <a:r>
              <a:rPr lang="en-GB" sz="2000" dirty="0"/>
              <a:t>Additional comment box for trusts to explain any changes in sample profile since 2018.</a:t>
            </a:r>
          </a:p>
          <a:p>
            <a:pPr>
              <a:buSzPct val="100000"/>
              <a:buFont typeface="Courier New" panose="02070309020205020404" pitchFamily="49" charset="0"/>
              <a:buChar char="o"/>
            </a:pPr>
            <a:r>
              <a:rPr lang="en-GB" sz="2000" dirty="0" smtClean="0"/>
              <a:t>New </a:t>
            </a:r>
            <a:r>
              <a:rPr lang="en-GB" sz="2000" dirty="0" smtClean="0"/>
              <a:t>for 2019: instead of total deliveries, trusts will be asked to enter their number of exclusions (broken down by the reason for exclusion)</a:t>
            </a:r>
            <a:endParaRPr lang="en-GB" sz="2000" dirty="0"/>
          </a:p>
          <a:p>
            <a:pPr>
              <a:buSzPct val="100000"/>
              <a:buFont typeface="Courier New" panose="02070309020205020404" pitchFamily="49" charset="0"/>
              <a:buChar char="o"/>
            </a:pPr>
            <a:r>
              <a:rPr lang="en-GB" sz="2000" dirty="0" smtClean="0"/>
              <a:t>Must </a:t>
            </a:r>
            <a:r>
              <a:rPr lang="en-GB" sz="2000" dirty="0"/>
              <a:t>be electronically signed by the person drawing the sample and the </a:t>
            </a:r>
            <a:r>
              <a:rPr lang="en-GB" sz="2000" dirty="0" err="1"/>
              <a:t>Caldicott</a:t>
            </a:r>
            <a:r>
              <a:rPr lang="en-GB" sz="2000" dirty="0"/>
              <a:t> Guardian.</a:t>
            </a:r>
          </a:p>
        </p:txBody>
      </p:sp>
      <p:sp>
        <p:nvSpPr>
          <p:cNvPr id="4" name="Slide Number Placeholder 3"/>
          <p:cNvSpPr>
            <a:spLocks noGrp="1"/>
          </p:cNvSpPr>
          <p:nvPr>
            <p:ph type="sldNum" sz="quarter" idx="12"/>
          </p:nvPr>
        </p:nvSpPr>
        <p:spPr/>
        <p:txBody>
          <a:bodyPr/>
          <a:lstStyle/>
          <a:p>
            <a:fld id="{66B4F769-270F-4AEF-A4B4-E755A10C134C}" type="slidenum">
              <a:rPr lang="en-GB" smtClean="0">
                <a:solidFill>
                  <a:srgbClr val="4D4639"/>
                </a:solidFill>
              </a:rPr>
              <a:pPr/>
              <a:t>24</a:t>
            </a:fld>
            <a:endParaRPr lang="en-GB" dirty="0">
              <a:solidFill>
                <a:srgbClr val="4D4639"/>
              </a:solidFill>
            </a:endParaRPr>
          </a:p>
        </p:txBody>
      </p:sp>
      <p:sp>
        <p:nvSpPr>
          <p:cNvPr id="5" name="Title 4"/>
          <p:cNvSpPr>
            <a:spLocks noGrp="1"/>
          </p:cNvSpPr>
          <p:nvPr>
            <p:ph type="title"/>
          </p:nvPr>
        </p:nvSpPr>
        <p:spPr/>
        <p:txBody>
          <a:bodyPr/>
          <a:lstStyle/>
          <a:p>
            <a:r>
              <a:rPr lang="en-GB" dirty="0"/>
              <a:t>Sample declaration form</a:t>
            </a:r>
          </a:p>
        </p:txBody>
      </p:sp>
    </p:spTree>
    <p:extLst>
      <p:ext uri="{BB962C8B-B14F-4D97-AF65-F5344CB8AC3E}">
        <p14:creationId xmlns:p14="http://schemas.microsoft.com/office/powerpoint/2010/main" val="2674957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Sample declaration form</a:t>
            </a:r>
          </a:p>
        </p:txBody>
      </p:sp>
      <p:sp>
        <p:nvSpPr>
          <p:cNvPr id="3" name="Content Placeholder 2"/>
          <p:cNvSpPr>
            <a:spLocks noGrp="1"/>
          </p:cNvSpPr>
          <p:nvPr>
            <p:ph idx="1"/>
          </p:nvPr>
        </p:nvSpPr>
        <p:spPr/>
        <p:txBody>
          <a:bodyPr/>
          <a:lstStyle/>
          <a:p>
            <a:pPr>
              <a:buSzPct val="100000"/>
              <a:buFont typeface="Courier New" panose="02070309020205020404" pitchFamily="49" charset="0"/>
              <a:buChar char="o"/>
            </a:pPr>
            <a:r>
              <a:rPr lang="en-GB" sz="2000" dirty="0"/>
              <a:t>Email to contractor (or Survey Coordination Centre for in-house trusts) before submitting sample file.</a:t>
            </a:r>
          </a:p>
          <a:p>
            <a:pPr>
              <a:buSzPct val="100000"/>
              <a:buFont typeface="Courier New" panose="02070309020205020404" pitchFamily="49" charset="0"/>
              <a:buChar char="o"/>
            </a:pPr>
            <a:r>
              <a:rPr lang="en-GB" sz="2000" dirty="0"/>
              <a:t>Must be sent from email of </a:t>
            </a:r>
            <a:r>
              <a:rPr lang="en-GB" sz="2000" dirty="0" err="1"/>
              <a:t>Caldicott</a:t>
            </a:r>
            <a:r>
              <a:rPr lang="en-GB" sz="2000" dirty="0"/>
              <a:t> Guardian, or from email of sample drawer with </a:t>
            </a:r>
            <a:r>
              <a:rPr lang="en-GB" sz="2000" dirty="0" err="1"/>
              <a:t>Caldicott</a:t>
            </a:r>
            <a:r>
              <a:rPr lang="en-GB" sz="2000" dirty="0"/>
              <a:t> Guardian copied in.</a:t>
            </a:r>
          </a:p>
          <a:p>
            <a:pPr>
              <a:buSzPct val="100000"/>
              <a:buFont typeface="Courier New" panose="02070309020205020404" pitchFamily="49" charset="0"/>
              <a:buChar char="o"/>
            </a:pPr>
            <a:r>
              <a:rPr lang="en-GB" sz="2000" dirty="0"/>
              <a:t>Form must be approved before sample file is submitted.</a:t>
            </a:r>
          </a:p>
          <a:p>
            <a:pPr>
              <a:buSzPct val="100000"/>
              <a:buFont typeface="Courier New" panose="02070309020205020404" pitchFamily="49" charset="0"/>
              <a:buChar char="o"/>
            </a:pPr>
            <a:r>
              <a:rPr lang="en-GB" sz="2000" dirty="0"/>
              <a:t>Form will be published on our website following S251 approval being granted</a:t>
            </a:r>
          </a:p>
          <a:p>
            <a:pPr marL="0" indent="0">
              <a:buSzPct val="223000"/>
              <a:buNone/>
            </a:pPr>
            <a:endParaRPr lang="en-GB" dirty="0"/>
          </a:p>
          <a:p>
            <a:endParaRPr lang="en-GB" dirty="0"/>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25</a:t>
            </a:fld>
            <a:endParaRPr lang="en-GB" dirty="0">
              <a:solidFill>
                <a:srgbClr val="4D4639"/>
              </a:solidFill>
            </a:endParaRPr>
          </a:p>
        </p:txBody>
      </p:sp>
    </p:spTree>
    <p:extLst>
      <p:ext uri="{BB962C8B-B14F-4D97-AF65-F5344CB8AC3E}">
        <p14:creationId xmlns:p14="http://schemas.microsoft.com/office/powerpoint/2010/main" val="1484698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Submission of sample files</a:t>
            </a:r>
            <a:endParaRPr lang="en-GB" dirty="0">
              <a:solidFill>
                <a:srgbClr val="007B4E"/>
              </a:solidFill>
            </a:endParaRPr>
          </a:p>
        </p:txBody>
      </p:sp>
      <p:sp>
        <p:nvSpPr>
          <p:cNvPr id="7" name="Content Placeholder 6"/>
          <p:cNvSpPr>
            <a:spLocks noGrp="1"/>
          </p:cNvSpPr>
          <p:nvPr>
            <p:ph idx="1"/>
          </p:nvPr>
        </p:nvSpPr>
        <p:spPr/>
        <p:txBody>
          <a:bodyPr/>
          <a:lstStyle/>
          <a:p>
            <a:pPr>
              <a:buSzPct val="100000"/>
              <a:buFont typeface="Courier New" panose="02070309020205020404" pitchFamily="49" charset="0"/>
              <a:buChar char="o"/>
            </a:pPr>
            <a:r>
              <a:rPr lang="en-GB" sz="2000" dirty="0"/>
              <a:t>Sample declaration form must be approved before any files are submitted.</a:t>
            </a:r>
          </a:p>
          <a:p>
            <a:pPr>
              <a:buSzPct val="100000"/>
              <a:buFont typeface="Courier New" panose="02070309020205020404" pitchFamily="49" charset="0"/>
              <a:buChar char="o"/>
            </a:pPr>
            <a:r>
              <a:rPr lang="en-GB" sz="2000" b="1" dirty="0"/>
              <a:t>Trusts using a contractor: </a:t>
            </a:r>
            <a:r>
              <a:rPr lang="en-GB" sz="2000" dirty="0"/>
              <a:t>submit a single file containing both sample and mailing information to contractor’s FTP. They will provide instructions on how to do this.</a:t>
            </a:r>
          </a:p>
          <a:p>
            <a:pPr>
              <a:buSzPct val="100000"/>
              <a:buFont typeface="Courier New" panose="02070309020205020404" pitchFamily="49" charset="0"/>
              <a:buChar char="o"/>
            </a:pPr>
            <a:r>
              <a:rPr lang="en-GB" sz="2000" b="1" dirty="0"/>
              <a:t>In-house trusts: </a:t>
            </a:r>
            <a:r>
              <a:rPr lang="en-GB" sz="2000" dirty="0"/>
              <a:t>submit </a:t>
            </a:r>
            <a:r>
              <a:rPr lang="en-GB" sz="2000" b="1" dirty="0"/>
              <a:t>only </a:t>
            </a:r>
            <a:r>
              <a:rPr lang="en-GB" sz="2000" dirty="0"/>
              <a:t>the sample data to the Survey Coordination Centre’s FTP.</a:t>
            </a:r>
          </a:p>
          <a:p>
            <a:pPr>
              <a:buSzPct val="100000"/>
              <a:buFont typeface="Courier New" panose="02070309020205020404" pitchFamily="49" charset="0"/>
              <a:buChar char="o"/>
            </a:pPr>
            <a:r>
              <a:rPr lang="en-GB" sz="2000" b="1" dirty="0"/>
              <a:t>All trusts </a:t>
            </a:r>
            <a:r>
              <a:rPr lang="en-GB" sz="2000" dirty="0"/>
              <a:t>must password protect their files.</a:t>
            </a:r>
          </a:p>
          <a:p>
            <a:pPr>
              <a:buSzPct val="100000"/>
              <a:buFont typeface="Courier New" panose="02070309020205020404" pitchFamily="49" charset="0"/>
              <a:buChar char="o"/>
            </a:pPr>
            <a:r>
              <a:rPr lang="en-GB" sz="2000" dirty="0"/>
              <a:t>The Survey Coordination Centre must </a:t>
            </a:r>
            <a:r>
              <a:rPr lang="en-GB" sz="2000" b="1" dirty="0"/>
              <a:t>not</a:t>
            </a:r>
            <a:r>
              <a:rPr lang="en-GB" sz="2000" dirty="0"/>
              <a:t> receive any mailing data.</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26</a:t>
            </a:fld>
            <a:endParaRPr lang="en-GB" dirty="0">
              <a:solidFill>
                <a:srgbClr val="4D4639"/>
              </a:solidFill>
            </a:endParaRPr>
          </a:p>
        </p:txBody>
      </p:sp>
    </p:spTree>
    <p:extLst>
      <p:ext uri="{BB962C8B-B14F-4D97-AF65-F5344CB8AC3E}">
        <p14:creationId xmlns:p14="http://schemas.microsoft.com/office/powerpoint/2010/main" val="612066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a:t>Deceased checks</a:t>
            </a:r>
            <a:endParaRPr lang="en-GB" dirty="0">
              <a:solidFill>
                <a:srgbClr val="007B4E"/>
              </a:solidFill>
            </a:endParaRPr>
          </a:p>
        </p:txBody>
      </p:sp>
      <p:sp>
        <p:nvSpPr>
          <p:cNvPr id="7" name="Content Placeholder 6"/>
          <p:cNvSpPr>
            <a:spLocks noGrp="1"/>
          </p:cNvSpPr>
          <p:nvPr>
            <p:ph idx="1"/>
          </p:nvPr>
        </p:nvSpPr>
        <p:spPr/>
        <p:txBody>
          <a:bodyPr/>
          <a:lstStyle/>
          <a:p>
            <a:pPr>
              <a:buSzPct val="100000"/>
              <a:buFont typeface="Courier New" panose="02070309020205020404" pitchFamily="49" charset="0"/>
              <a:buChar char="o"/>
            </a:pPr>
            <a:r>
              <a:rPr lang="en-GB" sz="2000" dirty="0"/>
              <a:t>It is essential that multiple deceased checks are conducted throughout the survey period.</a:t>
            </a:r>
          </a:p>
          <a:p>
            <a:pPr>
              <a:buSzPct val="100000"/>
              <a:buFont typeface="Courier New" panose="02070309020205020404" pitchFamily="49" charset="0"/>
              <a:buChar char="o"/>
            </a:pPr>
            <a:r>
              <a:rPr lang="en-GB" sz="2000" dirty="0"/>
              <a:t>Includes women AND babies.</a:t>
            </a:r>
          </a:p>
          <a:p>
            <a:pPr>
              <a:buSzPct val="100000"/>
              <a:buFont typeface="Courier New" panose="02070309020205020404" pitchFamily="49" charset="0"/>
              <a:buChar char="o"/>
            </a:pPr>
            <a:r>
              <a:rPr lang="en-GB" sz="2000" dirty="0"/>
              <a:t>Five stages of checks:</a:t>
            </a:r>
          </a:p>
          <a:p>
            <a:pPr lvl="1">
              <a:buSzPct val="100000"/>
              <a:buFont typeface="Courier New" panose="02070309020205020404" pitchFamily="49" charset="0"/>
              <a:buChar char="o"/>
            </a:pPr>
            <a:r>
              <a:rPr lang="en-GB" sz="1800" dirty="0"/>
              <a:t>Initial trust (local) check prior to submitting sample</a:t>
            </a:r>
          </a:p>
          <a:p>
            <a:pPr lvl="1">
              <a:buSzPct val="100000"/>
              <a:buFont typeface="Courier New" panose="02070309020205020404" pitchFamily="49" charset="0"/>
              <a:buChar char="o"/>
            </a:pPr>
            <a:r>
              <a:rPr lang="en-GB" sz="1800" dirty="0"/>
              <a:t>DBS check prior to submitting sample</a:t>
            </a:r>
          </a:p>
          <a:p>
            <a:pPr lvl="1">
              <a:buSzPct val="100000"/>
              <a:buFont typeface="Courier New" panose="02070309020205020404" pitchFamily="49" charset="0"/>
              <a:buChar char="o"/>
            </a:pPr>
            <a:r>
              <a:rPr lang="en-GB" sz="1800" dirty="0"/>
              <a:t>Trust check AND DBS check prior to 1</a:t>
            </a:r>
            <a:r>
              <a:rPr lang="en-GB" sz="1800" baseline="30000" dirty="0"/>
              <a:t>st</a:t>
            </a:r>
            <a:r>
              <a:rPr lang="en-GB" sz="1800" dirty="0"/>
              <a:t> mailing</a:t>
            </a:r>
          </a:p>
          <a:p>
            <a:pPr lvl="1">
              <a:buSzPct val="100000"/>
              <a:buFont typeface="Courier New" panose="02070309020205020404" pitchFamily="49" charset="0"/>
              <a:buChar char="o"/>
            </a:pPr>
            <a:r>
              <a:rPr lang="en-GB" sz="1800" dirty="0"/>
              <a:t>Trust check AND DBS check prior to 2</a:t>
            </a:r>
            <a:r>
              <a:rPr lang="en-GB" sz="1800" baseline="30000" dirty="0"/>
              <a:t>nd</a:t>
            </a:r>
            <a:r>
              <a:rPr lang="en-GB" sz="1800" dirty="0"/>
              <a:t> mailing</a:t>
            </a:r>
          </a:p>
          <a:p>
            <a:pPr lvl="1">
              <a:buSzPct val="100000"/>
              <a:buFont typeface="Courier New" panose="02070309020205020404" pitchFamily="49" charset="0"/>
              <a:buChar char="o"/>
            </a:pPr>
            <a:r>
              <a:rPr lang="en-GB" sz="1800" dirty="0"/>
              <a:t>Trust check AND DBS check prior to 3</a:t>
            </a:r>
            <a:r>
              <a:rPr lang="en-GB" sz="1800" baseline="30000" dirty="0"/>
              <a:t>rd</a:t>
            </a:r>
            <a:r>
              <a:rPr lang="en-GB" sz="1800" dirty="0"/>
              <a:t> mailing</a:t>
            </a:r>
          </a:p>
          <a:p>
            <a:pPr>
              <a:buSzPct val="100000"/>
              <a:buFont typeface="Courier New" panose="02070309020205020404" pitchFamily="49" charset="0"/>
              <a:buChar char="o"/>
            </a:pPr>
            <a:r>
              <a:rPr lang="en-GB" sz="2000" b="1" dirty="0"/>
              <a:t>Trusts using a contractor: </a:t>
            </a:r>
            <a:r>
              <a:rPr lang="en-GB" sz="2000" dirty="0"/>
              <a:t>advise your contractor immediately if any women or their babies die after submitting your sample.</a:t>
            </a:r>
          </a:p>
          <a:p>
            <a:pPr>
              <a:buSzPct val="100000"/>
              <a:buFont typeface="Courier New" panose="02070309020205020404" pitchFamily="49" charset="0"/>
              <a:buChar char="o"/>
            </a:pPr>
            <a:r>
              <a:rPr lang="en-GB" sz="2000" b="1" dirty="0"/>
              <a:t>In-house trusts: </a:t>
            </a:r>
            <a:r>
              <a:rPr lang="en-GB" sz="2000" dirty="0"/>
              <a:t>record deaths with the appropriate outcome code in the sample file.</a:t>
            </a:r>
          </a:p>
          <a:p>
            <a:pPr marL="0" indent="0">
              <a:buNone/>
            </a:pPr>
            <a:endParaRPr lang="en-GB"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27</a:t>
            </a:fld>
            <a:endParaRPr lang="en-GB" dirty="0">
              <a:solidFill>
                <a:srgbClr val="4D4639"/>
              </a:solidFill>
            </a:endParaRPr>
          </a:p>
        </p:txBody>
      </p:sp>
    </p:spTree>
    <p:extLst>
      <p:ext uri="{BB962C8B-B14F-4D97-AF65-F5344CB8AC3E}">
        <p14:creationId xmlns:p14="http://schemas.microsoft.com/office/powerpoint/2010/main" val="252417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a:t>Antenatal/postnatal data</a:t>
            </a:r>
            <a:endParaRPr lang="en-GB" dirty="0">
              <a:solidFill>
                <a:srgbClr val="007B4E"/>
              </a:solidFill>
            </a:endParaRPr>
          </a:p>
        </p:txBody>
      </p:sp>
      <p:sp>
        <p:nvSpPr>
          <p:cNvPr id="7" name="Content Placeholder 6"/>
          <p:cNvSpPr>
            <a:spLocks noGrp="1"/>
          </p:cNvSpPr>
          <p:nvPr>
            <p:ph idx="1"/>
          </p:nvPr>
        </p:nvSpPr>
        <p:spPr>
          <a:xfrm>
            <a:off x="628650" y="1258286"/>
            <a:ext cx="7886700" cy="4536000"/>
          </a:xfrm>
        </p:spPr>
        <p:txBody>
          <a:bodyPr/>
          <a:lstStyle/>
          <a:p>
            <a:pPr>
              <a:buSzPct val="100000"/>
              <a:buFont typeface="Courier New" panose="02070309020205020404" pitchFamily="49" charset="0"/>
              <a:buChar char="o"/>
            </a:pPr>
            <a:r>
              <a:rPr lang="en-GB" sz="2000" dirty="0"/>
              <a:t>Trusts are asked to submit antenatal and postnatal (attribution data).</a:t>
            </a:r>
          </a:p>
          <a:p>
            <a:pPr>
              <a:buSzPct val="100000"/>
              <a:buFont typeface="Courier New" panose="02070309020205020404" pitchFamily="49" charset="0"/>
              <a:buChar char="o"/>
            </a:pPr>
            <a:r>
              <a:rPr lang="en-GB" sz="2000" dirty="0"/>
              <a:t>This information identifies whether each woman in your sample received their antenatal and/or postnatal care from your trust.</a:t>
            </a:r>
          </a:p>
          <a:p>
            <a:pPr>
              <a:buSzPct val="100000"/>
              <a:buFont typeface="Courier New" panose="02070309020205020404" pitchFamily="49" charset="0"/>
              <a:buChar char="o"/>
            </a:pPr>
            <a:r>
              <a:rPr lang="en-GB" sz="2000" dirty="0"/>
              <a:t>Tells us whether we can attribute women’s responses on antenatal and postnatal questions to your trust.</a:t>
            </a:r>
          </a:p>
          <a:p>
            <a:pPr>
              <a:buSzPct val="100000"/>
              <a:buFont typeface="Courier New" panose="02070309020205020404" pitchFamily="49" charset="0"/>
              <a:buChar char="o"/>
            </a:pPr>
            <a:r>
              <a:rPr lang="en-GB" sz="2000" dirty="0"/>
              <a:t>Compiled after sample is drawn, using electronic records (or postcode sector information if electronic records not available).</a:t>
            </a:r>
          </a:p>
          <a:p>
            <a:pPr>
              <a:buSzPct val="100000"/>
              <a:buFont typeface="Courier New" panose="02070309020205020404" pitchFamily="49" charset="0"/>
              <a:buChar char="o"/>
            </a:pPr>
            <a:r>
              <a:rPr lang="en-GB" sz="2000" dirty="0"/>
              <a:t>Enter attribution data into the </a:t>
            </a:r>
            <a:r>
              <a:rPr lang="en-GB" sz="2000" dirty="0">
                <a:hlinkClick r:id="rId3"/>
              </a:rPr>
              <a:t>Attribution Spreadsheet</a:t>
            </a:r>
            <a:r>
              <a:rPr lang="en-GB" sz="2000" dirty="0" smtClean="0"/>
              <a:t>.</a:t>
            </a:r>
          </a:p>
          <a:p>
            <a:pPr>
              <a:buSzPct val="100000"/>
              <a:buFont typeface="Courier New" panose="02070309020205020404" pitchFamily="49" charset="0"/>
              <a:buChar char="o"/>
            </a:pPr>
            <a:r>
              <a:rPr lang="en-GB" sz="2000" dirty="0" smtClean="0"/>
              <a:t>Make sure you have the final approved version of your sample file before you start.</a:t>
            </a:r>
            <a:endParaRPr lang="en-GB" sz="2000" dirty="0"/>
          </a:p>
          <a:p>
            <a:pPr>
              <a:buSzPct val="100000"/>
              <a:buFont typeface="Courier New" panose="02070309020205020404" pitchFamily="49" charset="0"/>
              <a:buChar char="o"/>
            </a:pPr>
            <a:r>
              <a:rPr lang="en-GB" sz="2000" dirty="0" smtClean="0"/>
              <a:t>Submitted </a:t>
            </a:r>
            <a:r>
              <a:rPr lang="en-GB" sz="2000" dirty="0"/>
              <a:t>in a separate file directly to the Survey Coordination Centre</a:t>
            </a:r>
            <a:r>
              <a:rPr lang="en-GB" sz="2000" dirty="0" smtClean="0"/>
              <a:t>.</a:t>
            </a:r>
          </a:p>
          <a:p>
            <a:pPr>
              <a:buSzPct val="100000"/>
              <a:buFont typeface="Courier New" panose="02070309020205020404" pitchFamily="49" charset="0"/>
              <a:buChar char="o"/>
            </a:pPr>
            <a:r>
              <a:rPr lang="en-GB" sz="2000" dirty="0" smtClean="0"/>
              <a:t>Full </a:t>
            </a:r>
            <a:r>
              <a:rPr lang="en-GB" sz="2000" dirty="0"/>
              <a:t>details in the </a:t>
            </a:r>
            <a:r>
              <a:rPr lang="en-GB" sz="2000" dirty="0">
                <a:hlinkClick r:id="rId4"/>
              </a:rPr>
              <a:t>Attribution Instructions</a:t>
            </a:r>
            <a:r>
              <a:rPr lang="en-GB" sz="2000" dirty="0"/>
              <a:t>.</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28</a:t>
            </a:fld>
            <a:endParaRPr lang="en-GB" dirty="0">
              <a:solidFill>
                <a:srgbClr val="4D4639"/>
              </a:solidFill>
            </a:endParaRPr>
          </a:p>
        </p:txBody>
      </p:sp>
    </p:spTree>
    <p:extLst>
      <p:ext uri="{BB962C8B-B14F-4D97-AF65-F5344CB8AC3E}">
        <p14:creationId xmlns:p14="http://schemas.microsoft.com/office/powerpoint/2010/main" val="4867573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679275" y="1533734"/>
            <a:ext cx="7954404" cy="261610"/>
          </a:xfrm>
          <a:prstGeom prst="rect">
            <a:avLst/>
          </a:prstGeom>
          <a:noFill/>
          <a:ln w="15875">
            <a:solidFill>
              <a:srgbClr val="00B0F0"/>
            </a:solidFill>
          </a:ln>
        </p:spPr>
        <p:txBody>
          <a:bodyPr wrap="square" rtlCol="0">
            <a:spAutoFit/>
          </a:bodyPr>
          <a:lstStyle/>
          <a:p>
            <a:pPr algn="ctr"/>
            <a:r>
              <a:rPr lang="en-GB" sz="1100" dirty="0"/>
              <a:t>Trust compiles sample of eligible women.</a:t>
            </a:r>
          </a:p>
        </p:txBody>
      </p:sp>
      <p:sp>
        <p:nvSpPr>
          <p:cNvPr id="56" name="TextBox 55"/>
          <p:cNvSpPr txBox="1"/>
          <p:nvPr/>
        </p:nvSpPr>
        <p:spPr>
          <a:xfrm>
            <a:off x="684325" y="2488439"/>
            <a:ext cx="7954404" cy="261610"/>
          </a:xfrm>
          <a:prstGeom prst="rect">
            <a:avLst/>
          </a:prstGeom>
          <a:noFill/>
          <a:ln w="15875">
            <a:solidFill>
              <a:srgbClr val="00B0F0"/>
            </a:solidFill>
          </a:ln>
        </p:spPr>
        <p:txBody>
          <a:bodyPr wrap="square" rtlCol="0">
            <a:spAutoFit/>
          </a:bodyPr>
          <a:lstStyle/>
          <a:p>
            <a:pPr algn="ctr"/>
            <a:r>
              <a:rPr lang="en-GB" sz="1100" dirty="0"/>
              <a:t>Trust submits sample declaration form to contractor. Contractor checks the form.</a:t>
            </a:r>
          </a:p>
        </p:txBody>
      </p:sp>
      <p:sp>
        <p:nvSpPr>
          <p:cNvPr id="57" name="TextBox 56"/>
          <p:cNvSpPr txBox="1"/>
          <p:nvPr/>
        </p:nvSpPr>
        <p:spPr>
          <a:xfrm>
            <a:off x="679275" y="4825140"/>
            <a:ext cx="7954404" cy="261610"/>
          </a:xfrm>
          <a:prstGeom prst="rect">
            <a:avLst/>
          </a:prstGeom>
          <a:noFill/>
          <a:ln w="15875">
            <a:solidFill>
              <a:srgbClr val="00B0F0"/>
            </a:solidFill>
          </a:ln>
        </p:spPr>
        <p:txBody>
          <a:bodyPr wrap="square" rtlCol="0">
            <a:spAutoFit/>
          </a:bodyPr>
          <a:lstStyle/>
          <a:p>
            <a:pPr algn="ctr"/>
            <a:r>
              <a:rPr lang="en-GB" sz="1100" dirty="0"/>
              <a:t>Survey Coordination Centre checks sample and sends queries / approval to contractor.</a:t>
            </a:r>
          </a:p>
        </p:txBody>
      </p:sp>
      <p:sp>
        <p:nvSpPr>
          <p:cNvPr id="58" name="TextBox 57"/>
          <p:cNvSpPr txBox="1"/>
          <p:nvPr/>
        </p:nvSpPr>
        <p:spPr>
          <a:xfrm>
            <a:off x="684325" y="5745961"/>
            <a:ext cx="7954404" cy="261610"/>
          </a:xfrm>
          <a:prstGeom prst="rect">
            <a:avLst/>
          </a:prstGeom>
          <a:noFill/>
          <a:ln w="15875">
            <a:solidFill>
              <a:srgbClr val="00B0F0"/>
            </a:solidFill>
          </a:ln>
        </p:spPr>
        <p:txBody>
          <a:bodyPr wrap="square" rtlCol="0">
            <a:spAutoFit/>
          </a:bodyPr>
          <a:lstStyle/>
          <a:p>
            <a:pPr algn="ctr"/>
            <a:r>
              <a:rPr lang="en-GB" sz="1100" dirty="0"/>
              <a:t>Trust submits antenatal and postnatal data directly to Survey Coordination Centre’s FTP.</a:t>
            </a:r>
          </a:p>
        </p:txBody>
      </p:sp>
      <p:sp>
        <p:nvSpPr>
          <p:cNvPr id="59" name="TextBox 58"/>
          <p:cNvSpPr txBox="1"/>
          <p:nvPr/>
        </p:nvSpPr>
        <p:spPr>
          <a:xfrm>
            <a:off x="687031" y="5281885"/>
            <a:ext cx="7956000" cy="261610"/>
          </a:xfrm>
          <a:prstGeom prst="rect">
            <a:avLst/>
          </a:prstGeom>
          <a:noFill/>
          <a:ln w="15875">
            <a:solidFill>
              <a:srgbClr val="00B0F0"/>
            </a:solidFill>
          </a:ln>
        </p:spPr>
        <p:txBody>
          <a:bodyPr wrap="square" rtlCol="0">
            <a:spAutoFit/>
          </a:bodyPr>
          <a:lstStyle/>
          <a:p>
            <a:pPr algn="ctr"/>
            <a:r>
              <a:rPr lang="en-GB" sz="1100" dirty="0"/>
              <a:t>Once sample approved by Survey Coordination Centre, contractor sends out mailing packs for trust.</a:t>
            </a:r>
          </a:p>
        </p:txBody>
      </p:sp>
      <p:sp>
        <p:nvSpPr>
          <p:cNvPr id="60" name="TextBox 59"/>
          <p:cNvSpPr txBox="1"/>
          <p:nvPr/>
        </p:nvSpPr>
        <p:spPr>
          <a:xfrm>
            <a:off x="679275" y="2961302"/>
            <a:ext cx="7954404" cy="261610"/>
          </a:xfrm>
          <a:prstGeom prst="rect">
            <a:avLst/>
          </a:prstGeom>
          <a:noFill/>
          <a:ln w="15875">
            <a:solidFill>
              <a:srgbClr val="00B0F0"/>
            </a:solidFill>
          </a:ln>
        </p:spPr>
        <p:txBody>
          <a:bodyPr wrap="square" rtlCol="0">
            <a:spAutoFit/>
          </a:bodyPr>
          <a:lstStyle/>
          <a:p>
            <a:pPr algn="ctr"/>
            <a:r>
              <a:rPr lang="en-GB" sz="1100" dirty="0"/>
              <a:t>Once sample declaration form is approved, trust submits a </a:t>
            </a:r>
            <a:r>
              <a:rPr lang="en-GB" sz="1100" b="1" dirty="0"/>
              <a:t>single</a:t>
            </a:r>
            <a:r>
              <a:rPr lang="en-GB" sz="1100" dirty="0"/>
              <a:t> sample and mailing file to contractor’s FTP.</a:t>
            </a:r>
          </a:p>
        </p:txBody>
      </p:sp>
      <p:sp>
        <p:nvSpPr>
          <p:cNvPr id="61" name="TextBox 60"/>
          <p:cNvSpPr txBox="1"/>
          <p:nvPr/>
        </p:nvSpPr>
        <p:spPr>
          <a:xfrm>
            <a:off x="687031" y="3423176"/>
            <a:ext cx="7954404" cy="261610"/>
          </a:xfrm>
          <a:prstGeom prst="rect">
            <a:avLst/>
          </a:prstGeom>
          <a:noFill/>
          <a:ln w="15875">
            <a:solidFill>
              <a:srgbClr val="00B0F0"/>
            </a:solidFill>
          </a:ln>
        </p:spPr>
        <p:txBody>
          <a:bodyPr wrap="square" rtlCol="0">
            <a:spAutoFit/>
          </a:bodyPr>
          <a:lstStyle/>
          <a:p>
            <a:pPr algn="ctr"/>
            <a:r>
              <a:rPr lang="en-GB" sz="1100" dirty="0"/>
              <a:t>Contractor checks the file and responds to trust with any queries.</a:t>
            </a:r>
          </a:p>
        </p:txBody>
      </p:sp>
      <p:sp>
        <p:nvSpPr>
          <p:cNvPr id="62" name="TextBox 61"/>
          <p:cNvSpPr txBox="1"/>
          <p:nvPr/>
        </p:nvSpPr>
        <p:spPr>
          <a:xfrm>
            <a:off x="680871" y="4351716"/>
            <a:ext cx="7954404" cy="261610"/>
          </a:xfrm>
          <a:prstGeom prst="rect">
            <a:avLst/>
          </a:prstGeom>
          <a:noFill/>
          <a:ln w="15875">
            <a:solidFill>
              <a:srgbClr val="00B0F0"/>
            </a:solidFill>
          </a:ln>
        </p:spPr>
        <p:txBody>
          <a:bodyPr wrap="square" rtlCol="0">
            <a:spAutoFit/>
          </a:bodyPr>
          <a:lstStyle/>
          <a:p>
            <a:pPr algn="ctr"/>
            <a:r>
              <a:rPr lang="en-GB" sz="1100" dirty="0"/>
              <a:t>Contractor submits declaration form and sample file (</a:t>
            </a:r>
            <a:r>
              <a:rPr lang="en-GB" sz="1100" b="1" dirty="0"/>
              <a:t>not </a:t>
            </a:r>
            <a:r>
              <a:rPr lang="en-GB" sz="1100" dirty="0"/>
              <a:t>mailing file) to Survey Coordination Centre.</a:t>
            </a:r>
          </a:p>
        </p:txBody>
      </p:sp>
      <p:sp>
        <p:nvSpPr>
          <p:cNvPr id="69" name="TextBox 68"/>
          <p:cNvSpPr txBox="1"/>
          <p:nvPr/>
        </p:nvSpPr>
        <p:spPr>
          <a:xfrm>
            <a:off x="679275" y="2029503"/>
            <a:ext cx="7956000" cy="261610"/>
          </a:xfrm>
          <a:prstGeom prst="rect">
            <a:avLst/>
          </a:prstGeom>
          <a:noFill/>
          <a:ln w="15875">
            <a:solidFill>
              <a:srgbClr val="00B0F0"/>
            </a:solidFill>
          </a:ln>
        </p:spPr>
        <p:txBody>
          <a:bodyPr wrap="square" rtlCol="0">
            <a:spAutoFit/>
          </a:bodyPr>
          <a:lstStyle/>
          <a:p>
            <a:pPr algn="ctr"/>
            <a:r>
              <a:rPr lang="en-GB" sz="1100" dirty="0"/>
              <a:t>Trust conducts internal and DBS checks for deaths of women / babies. Trust removes any deceased.</a:t>
            </a:r>
          </a:p>
        </p:txBody>
      </p:sp>
      <p:sp>
        <p:nvSpPr>
          <p:cNvPr id="70" name="Down Arrow 69"/>
          <p:cNvSpPr/>
          <p:nvPr/>
        </p:nvSpPr>
        <p:spPr>
          <a:xfrm>
            <a:off x="4366667" y="1807837"/>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1" name="TextBox 70"/>
          <p:cNvSpPr txBox="1"/>
          <p:nvPr/>
        </p:nvSpPr>
        <p:spPr>
          <a:xfrm>
            <a:off x="679275" y="3871881"/>
            <a:ext cx="7954404" cy="261610"/>
          </a:xfrm>
          <a:prstGeom prst="rect">
            <a:avLst/>
          </a:prstGeom>
          <a:noFill/>
          <a:ln w="15875">
            <a:solidFill>
              <a:srgbClr val="00B0F0"/>
            </a:solidFill>
          </a:ln>
        </p:spPr>
        <p:txBody>
          <a:bodyPr wrap="square" rtlCol="0">
            <a:spAutoFit/>
          </a:bodyPr>
          <a:lstStyle/>
          <a:p>
            <a:pPr algn="ctr"/>
            <a:r>
              <a:rPr lang="en-GB" sz="1100" dirty="0"/>
              <a:t>Contractor creates </a:t>
            </a:r>
            <a:r>
              <a:rPr lang="en-GB" sz="1100" b="1" dirty="0"/>
              <a:t>separate</a:t>
            </a:r>
            <a:r>
              <a:rPr lang="en-GB" sz="1100" dirty="0"/>
              <a:t> sample and mailing files.</a:t>
            </a:r>
          </a:p>
        </p:txBody>
      </p:sp>
      <p:sp>
        <p:nvSpPr>
          <p:cNvPr id="74" name="Down Arrow 73"/>
          <p:cNvSpPr/>
          <p:nvPr/>
        </p:nvSpPr>
        <p:spPr>
          <a:xfrm>
            <a:off x="4360176" y="2281916"/>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5" name="Down Arrow 74"/>
          <p:cNvSpPr/>
          <p:nvPr/>
        </p:nvSpPr>
        <p:spPr>
          <a:xfrm>
            <a:off x="4355625" y="2748859"/>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6" name="Down Arrow 75"/>
          <p:cNvSpPr/>
          <p:nvPr/>
        </p:nvSpPr>
        <p:spPr>
          <a:xfrm>
            <a:off x="4355626" y="3221734"/>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7" name="Down Arrow 76"/>
          <p:cNvSpPr/>
          <p:nvPr/>
        </p:nvSpPr>
        <p:spPr>
          <a:xfrm>
            <a:off x="4355625" y="3671893"/>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8" name="Down Arrow 77"/>
          <p:cNvSpPr/>
          <p:nvPr/>
        </p:nvSpPr>
        <p:spPr>
          <a:xfrm>
            <a:off x="4360328" y="4146297"/>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9" name="Down Arrow 78"/>
          <p:cNvSpPr/>
          <p:nvPr/>
        </p:nvSpPr>
        <p:spPr>
          <a:xfrm>
            <a:off x="4360328" y="4622674"/>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80" name="Down Arrow 79"/>
          <p:cNvSpPr/>
          <p:nvPr/>
        </p:nvSpPr>
        <p:spPr>
          <a:xfrm>
            <a:off x="4360328" y="5086750"/>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81" name="Down Arrow 80"/>
          <p:cNvSpPr/>
          <p:nvPr/>
        </p:nvSpPr>
        <p:spPr>
          <a:xfrm>
            <a:off x="4360328" y="5543495"/>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29</a:t>
            </a:fld>
            <a:endParaRPr lang="en-GB" dirty="0">
              <a:solidFill>
                <a:srgbClr val="4D4639"/>
              </a:solidFill>
            </a:endParaRPr>
          </a:p>
        </p:txBody>
      </p:sp>
      <p:sp>
        <p:nvSpPr>
          <p:cNvPr id="3" name="Title 2"/>
          <p:cNvSpPr>
            <a:spLocks noGrp="1"/>
          </p:cNvSpPr>
          <p:nvPr>
            <p:ph type="title"/>
          </p:nvPr>
        </p:nvSpPr>
        <p:spPr/>
        <p:txBody>
          <a:bodyPr/>
          <a:lstStyle/>
          <a:p>
            <a:r>
              <a:rPr lang="en-GB" dirty="0"/>
              <a:t>Sampling and submission overview (trusts using a contractor)</a:t>
            </a:r>
          </a:p>
        </p:txBody>
      </p:sp>
    </p:spTree>
    <p:extLst>
      <p:ext uri="{BB962C8B-B14F-4D97-AF65-F5344CB8AC3E}">
        <p14:creationId xmlns:p14="http://schemas.microsoft.com/office/powerpoint/2010/main" val="3594598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786902"/>
            <a:ext cx="8431305" cy="4536000"/>
          </a:xfrm>
        </p:spPr>
        <p:txBody>
          <a:bodyPr/>
          <a:lstStyle/>
          <a:p>
            <a:pPr marL="0" indent="0" algn="ctr">
              <a:buNone/>
            </a:pPr>
            <a:endParaRPr lang="en-GB" sz="6000" b="1" dirty="0">
              <a:solidFill>
                <a:srgbClr val="007B4E"/>
              </a:solidFill>
            </a:endParaRPr>
          </a:p>
          <a:p>
            <a:pPr marL="0" indent="0" algn="ctr">
              <a:buNone/>
            </a:pPr>
            <a:endParaRPr lang="en-GB" sz="6000" b="1" dirty="0">
              <a:solidFill>
                <a:srgbClr val="007B4E"/>
              </a:solidFill>
            </a:endParaRPr>
          </a:p>
          <a:p>
            <a:pPr marL="0" indent="0" algn="ctr">
              <a:buNone/>
            </a:pPr>
            <a:r>
              <a:rPr lang="en-GB" sz="5400" b="1" dirty="0">
                <a:solidFill>
                  <a:srgbClr val="007B4E"/>
                </a:solidFill>
              </a:rPr>
              <a:t>Survey Overview</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a:t>
            </a:fld>
            <a:endParaRPr lang="en-GB" dirty="0">
              <a:solidFill>
                <a:srgbClr val="4D4639"/>
              </a:solidFill>
            </a:endParaRPr>
          </a:p>
        </p:txBody>
      </p:sp>
    </p:spTree>
    <p:extLst>
      <p:ext uri="{BB962C8B-B14F-4D97-AF65-F5344CB8AC3E}">
        <p14:creationId xmlns:p14="http://schemas.microsoft.com/office/powerpoint/2010/main" val="40474164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a:t>Sampling and submission overview (in-house trusts)</a:t>
            </a:r>
          </a:p>
        </p:txBody>
      </p:sp>
      <p:sp>
        <p:nvSpPr>
          <p:cNvPr id="55" name="TextBox 54"/>
          <p:cNvSpPr txBox="1"/>
          <p:nvPr/>
        </p:nvSpPr>
        <p:spPr>
          <a:xfrm>
            <a:off x="679275" y="1533734"/>
            <a:ext cx="7954404" cy="261610"/>
          </a:xfrm>
          <a:prstGeom prst="rect">
            <a:avLst/>
          </a:prstGeom>
          <a:noFill/>
          <a:ln w="15875">
            <a:solidFill>
              <a:srgbClr val="00B0F0"/>
            </a:solidFill>
          </a:ln>
        </p:spPr>
        <p:txBody>
          <a:bodyPr wrap="square" rtlCol="0">
            <a:spAutoFit/>
          </a:bodyPr>
          <a:lstStyle/>
          <a:p>
            <a:pPr algn="ctr"/>
            <a:r>
              <a:rPr lang="en-GB" sz="1100" dirty="0"/>
              <a:t>Trust compiles sample of eligible women.</a:t>
            </a:r>
          </a:p>
        </p:txBody>
      </p:sp>
      <p:sp>
        <p:nvSpPr>
          <p:cNvPr id="56" name="TextBox 55"/>
          <p:cNvSpPr txBox="1"/>
          <p:nvPr/>
        </p:nvSpPr>
        <p:spPr>
          <a:xfrm>
            <a:off x="684325" y="2488439"/>
            <a:ext cx="7954404" cy="261610"/>
          </a:xfrm>
          <a:prstGeom prst="rect">
            <a:avLst/>
          </a:prstGeom>
          <a:noFill/>
          <a:ln w="15875">
            <a:solidFill>
              <a:srgbClr val="00B0F0"/>
            </a:solidFill>
          </a:ln>
        </p:spPr>
        <p:txBody>
          <a:bodyPr wrap="square" rtlCol="0">
            <a:spAutoFit/>
          </a:bodyPr>
          <a:lstStyle/>
          <a:p>
            <a:pPr algn="ctr"/>
            <a:r>
              <a:rPr lang="en-GB" sz="1100" dirty="0"/>
              <a:t>Trust creates </a:t>
            </a:r>
            <a:r>
              <a:rPr lang="en-GB" sz="1100" b="1" dirty="0"/>
              <a:t>separate</a:t>
            </a:r>
            <a:r>
              <a:rPr lang="en-GB" sz="1100" dirty="0"/>
              <a:t> sample and mailing files.</a:t>
            </a:r>
          </a:p>
        </p:txBody>
      </p:sp>
      <p:sp>
        <p:nvSpPr>
          <p:cNvPr id="57" name="TextBox 56"/>
          <p:cNvSpPr txBox="1"/>
          <p:nvPr/>
        </p:nvSpPr>
        <p:spPr>
          <a:xfrm>
            <a:off x="679275" y="4825140"/>
            <a:ext cx="7954404" cy="261610"/>
          </a:xfrm>
          <a:prstGeom prst="rect">
            <a:avLst/>
          </a:prstGeom>
          <a:noFill/>
          <a:ln w="15875">
            <a:solidFill>
              <a:srgbClr val="00B0F0"/>
            </a:solidFill>
          </a:ln>
        </p:spPr>
        <p:txBody>
          <a:bodyPr wrap="square" rtlCol="0">
            <a:spAutoFit/>
          </a:bodyPr>
          <a:lstStyle/>
          <a:p>
            <a:pPr algn="ctr"/>
            <a:r>
              <a:rPr lang="en-GB" sz="1100" dirty="0"/>
              <a:t>Trust submits antenatal and postnatal data directly to Survey Coordination Centre’s FTP.</a:t>
            </a:r>
          </a:p>
        </p:txBody>
      </p:sp>
      <p:sp>
        <p:nvSpPr>
          <p:cNvPr id="60" name="TextBox 59"/>
          <p:cNvSpPr txBox="1"/>
          <p:nvPr/>
        </p:nvSpPr>
        <p:spPr>
          <a:xfrm>
            <a:off x="679275" y="2961302"/>
            <a:ext cx="7954404" cy="261610"/>
          </a:xfrm>
          <a:prstGeom prst="rect">
            <a:avLst/>
          </a:prstGeom>
          <a:noFill/>
          <a:ln w="15875">
            <a:solidFill>
              <a:srgbClr val="00B0F0"/>
            </a:solidFill>
          </a:ln>
        </p:spPr>
        <p:txBody>
          <a:bodyPr wrap="square" rtlCol="0">
            <a:spAutoFit/>
          </a:bodyPr>
          <a:lstStyle/>
          <a:p>
            <a:pPr algn="ctr"/>
            <a:r>
              <a:rPr lang="en-GB" sz="1100" dirty="0"/>
              <a:t>Trust submits sample declaration form to Survey Coordination Centre. Survey Coordination Centre checks the form.</a:t>
            </a:r>
          </a:p>
        </p:txBody>
      </p:sp>
      <p:sp>
        <p:nvSpPr>
          <p:cNvPr id="61" name="TextBox 60"/>
          <p:cNvSpPr txBox="1"/>
          <p:nvPr/>
        </p:nvSpPr>
        <p:spPr>
          <a:xfrm>
            <a:off x="687031" y="3423176"/>
            <a:ext cx="7954404" cy="261610"/>
          </a:xfrm>
          <a:prstGeom prst="rect">
            <a:avLst/>
          </a:prstGeom>
          <a:noFill/>
          <a:ln w="15875">
            <a:solidFill>
              <a:srgbClr val="00B0F0"/>
            </a:solidFill>
          </a:ln>
        </p:spPr>
        <p:txBody>
          <a:bodyPr wrap="square" rtlCol="0">
            <a:spAutoFit/>
          </a:bodyPr>
          <a:lstStyle/>
          <a:p>
            <a:pPr algn="ctr"/>
            <a:r>
              <a:rPr lang="en-GB" sz="1100" dirty="0"/>
              <a:t>Once sample declaration form is approved, trust submits sample file </a:t>
            </a:r>
            <a:r>
              <a:rPr lang="en-GB" sz="1100" b="1" dirty="0"/>
              <a:t>only </a:t>
            </a:r>
            <a:r>
              <a:rPr lang="en-GB" sz="1100" dirty="0"/>
              <a:t>to Survey Coordination Centre’s FTP.</a:t>
            </a:r>
          </a:p>
        </p:txBody>
      </p:sp>
      <p:sp>
        <p:nvSpPr>
          <p:cNvPr id="62" name="TextBox 61"/>
          <p:cNvSpPr txBox="1"/>
          <p:nvPr/>
        </p:nvSpPr>
        <p:spPr>
          <a:xfrm>
            <a:off x="680871" y="4351716"/>
            <a:ext cx="7954404" cy="261610"/>
          </a:xfrm>
          <a:prstGeom prst="rect">
            <a:avLst/>
          </a:prstGeom>
          <a:noFill/>
          <a:ln w="15875">
            <a:solidFill>
              <a:srgbClr val="00B0F0"/>
            </a:solidFill>
          </a:ln>
        </p:spPr>
        <p:txBody>
          <a:bodyPr wrap="square" rtlCol="0">
            <a:spAutoFit/>
          </a:bodyPr>
          <a:lstStyle/>
          <a:p>
            <a:pPr algn="ctr"/>
            <a:r>
              <a:rPr lang="en-GB" sz="1100" dirty="0"/>
              <a:t>Once sample approved by Survey Coordination Centre, trust sends out mailing packs.</a:t>
            </a:r>
          </a:p>
        </p:txBody>
      </p:sp>
      <p:sp>
        <p:nvSpPr>
          <p:cNvPr id="69" name="TextBox 68"/>
          <p:cNvSpPr txBox="1"/>
          <p:nvPr/>
        </p:nvSpPr>
        <p:spPr>
          <a:xfrm>
            <a:off x="679275" y="2029503"/>
            <a:ext cx="7956000" cy="261610"/>
          </a:xfrm>
          <a:prstGeom prst="rect">
            <a:avLst/>
          </a:prstGeom>
          <a:noFill/>
          <a:ln w="15875">
            <a:solidFill>
              <a:srgbClr val="00B0F0"/>
            </a:solidFill>
          </a:ln>
        </p:spPr>
        <p:txBody>
          <a:bodyPr wrap="square" rtlCol="0">
            <a:spAutoFit/>
          </a:bodyPr>
          <a:lstStyle/>
          <a:p>
            <a:pPr algn="ctr"/>
            <a:r>
              <a:rPr lang="en-GB" sz="1100" dirty="0"/>
              <a:t>Trust conducts internal and DBS checks for deaths of women / babies. Trust removes any deceased.</a:t>
            </a:r>
          </a:p>
        </p:txBody>
      </p:sp>
      <p:sp>
        <p:nvSpPr>
          <p:cNvPr id="70" name="Down Arrow 69"/>
          <p:cNvSpPr/>
          <p:nvPr/>
        </p:nvSpPr>
        <p:spPr>
          <a:xfrm>
            <a:off x="4366667" y="1807837"/>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1" name="TextBox 70"/>
          <p:cNvSpPr txBox="1"/>
          <p:nvPr/>
        </p:nvSpPr>
        <p:spPr>
          <a:xfrm>
            <a:off x="679275" y="3871881"/>
            <a:ext cx="7954404" cy="261610"/>
          </a:xfrm>
          <a:prstGeom prst="rect">
            <a:avLst/>
          </a:prstGeom>
          <a:noFill/>
          <a:ln w="15875">
            <a:solidFill>
              <a:srgbClr val="00B0F0"/>
            </a:solidFill>
          </a:ln>
        </p:spPr>
        <p:txBody>
          <a:bodyPr wrap="square" rtlCol="0">
            <a:spAutoFit/>
          </a:bodyPr>
          <a:lstStyle/>
          <a:p>
            <a:pPr algn="ctr"/>
            <a:r>
              <a:rPr lang="en-GB" sz="1100" dirty="0"/>
              <a:t>Survey Coordination Centre checks sample and sends queries / approval to trust.</a:t>
            </a:r>
          </a:p>
        </p:txBody>
      </p:sp>
      <p:sp>
        <p:nvSpPr>
          <p:cNvPr id="74" name="Down Arrow 73"/>
          <p:cNvSpPr/>
          <p:nvPr/>
        </p:nvSpPr>
        <p:spPr>
          <a:xfrm>
            <a:off x="4360176" y="2281916"/>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5" name="Down Arrow 74"/>
          <p:cNvSpPr/>
          <p:nvPr/>
        </p:nvSpPr>
        <p:spPr>
          <a:xfrm>
            <a:off x="4355625" y="2748859"/>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6" name="Down Arrow 75"/>
          <p:cNvSpPr/>
          <p:nvPr/>
        </p:nvSpPr>
        <p:spPr>
          <a:xfrm>
            <a:off x="4355626" y="3221734"/>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7" name="Down Arrow 76"/>
          <p:cNvSpPr/>
          <p:nvPr/>
        </p:nvSpPr>
        <p:spPr>
          <a:xfrm>
            <a:off x="4355625" y="3671893"/>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8" name="Down Arrow 77"/>
          <p:cNvSpPr/>
          <p:nvPr/>
        </p:nvSpPr>
        <p:spPr>
          <a:xfrm>
            <a:off x="4360328" y="4146297"/>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9" name="Down Arrow 78"/>
          <p:cNvSpPr/>
          <p:nvPr/>
        </p:nvSpPr>
        <p:spPr>
          <a:xfrm>
            <a:off x="4360328" y="4622674"/>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30</a:t>
            </a:fld>
            <a:endParaRPr lang="en-GB" dirty="0">
              <a:solidFill>
                <a:srgbClr val="4D4639"/>
              </a:solidFill>
            </a:endParaRPr>
          </a:p>
        </p:txBody>
      </p:sp>
    </p:spTree>
    <p:extLst>
      <p:ext uri="{BB962C8B-B14F-4D97-AF65-F5344CB8AC3E}">
        <p14:creationId xmlns:p14="http://schemas.microsoft.com/office/powerpoint/2010/main" val="585474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a:t>Tips for entering fieldwork on time</a:t>
            </a:r>
            <a:endParaRPr lang="en-GB" dirty="0">
              <a:solidFill>
                <a:srgbClr val="007B4E"/>
              </a:solidFill>
            </a:endParaRPr>
          </a:p>
        </p:txBody>
      </p:sp>
      <p:sp>
        <p:nvSpPr>
          <p:cNvPr id="7" name="Content Placeholder 6"/>
          <p:cNvSpPr>
            <a:spLocks noGrp="1"/>
          </p:cNvSpPr>
          <p:nvPr>
            <p:ph idx="1"/>
          </p:nvPr>
        </p:nvSpPr>
        <p:spPr/>
        <p:txBody>
          <a:bodyPr/>
          <a:lstStyle/>
          <a:p>
            <a:pPr>
              <a:buSzPct val="100000"/>
              <a:buFont typeface="Courier New" panose="02070309020205020404" pitchFamily="49" charset="0"/>
              <a:buChar char="o"/>
            </a:pPr>
            <a:r>
              <a:rPr lang="en-GB" sz="2000" dirty="0"/>
              <a:t>Entering fieldwork on time or early will help your trust to maximise your response rate, especially from younger mothers and minority ethnic groups.</a:t>
            </a:r>
          </a:p>
          <a:p>
            <a:pPr>
              <a:buSzPct val="100000"/>
              <a:buFont typeface="Courier New" panose="02070309020205020404" pitchFamily="49" charset="0"/>
              <a:buChar char="o"/>
            </a:pPr>
            <a:r>
              <a:rPr lang="en-GB" sz="2000" dirty="0"/>
              <a:t>Ensure you have a survey team in place before you start drawing your sample.</a:t>
            </a:r>
          </a:p>
          <a:p>
            <a:pPr>
              <a:buSzPct val="100000"/>
              <a:buFont typeface="Courier New" panose="02070309020205020404" pitchFamily="49" charset="0"/>
              <a:buChar char="o"/>
            </a:pPr>
            <a:r>
              <a:rPr lang="en-GB" sz="2000" dirty="0"/>
              <a:t>Generate your sample promptly – begin preparing now.</a:t>
            </a:r>
          </a:p>
          <a:p>
            <a:pPr>
              <a:buSzPct val="100000"/>
              <a:buFont typeface="Courier New" panose="02070309020205020404" pitchFamily="49" charset="0"/>
              <a:buChar char="o"/>
            </a:pPr>
            <a:r>
              <a:rPr lang="en-GB" sz="2000" dirty="0"/>
              <a:t>Respond to queries as soon as possible to avoid unnecessary delays.</a:t>
            </a:r>
          </a:p>
          <a:p>
            <a:pPr>
              <a:buSzPct val="100000"/>
              <a:buFont typeface="Courier New" panose="02070309020205020404" pitchFamily="49" charset="0"/>
              <a:buChar char="o"/>
            </a:pPr>
            <a:r>
              <a:rPr lang="en-GB" sz="2000" dirty="0"/>
              <a:t>Ensure there is sufficient resourcing around the sample drawing period – communicate with your team, and handover tasks if staff are going to be on leave.</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31</a:t>
            </a:fld>
            <a:endParaRPr lang="en-GB" dirty="0">
              <a:solidFill>
                <a:srgbClr val="4D4639"/>
              </a:solidFill>
            </a:endParaRPr>
          </a:p>
        </p:txBody>
      </p:sp>
    </p:spTree>
    <p:extLst>
      <p:ext uri="{BB962C8B-B14F-4D97-AF65-F5344CB8AC3E}">
        <p14:creationId xmlns:p14="http://schemas.microsoft.com/office/powerpoint/2010/main" val="3853735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786902"/>
            <a:ext cx="8431305" cy="4536000"/>
          </a:xfrm>
        </p:spPr>
        <p:txBody>
          <a:bodyPr/>
          <a:lstStyle/>
          <a:p>
            <a:pPr marL="0" indent="0" algn="ctr">
              <a:buNone/>
            </a:pPr>
            <a:endParaRPr lang="en-GB" sz="6000" b="1" dirty="0">
              <a:solidFill>
                <a:srgbClr val="007B4E"/>
              </a:solidFill>
            </a:endParaRPr>
          </a:p>
          <a:p>
            <a:pPr marL="0" indent="0" algn="ctr">
              <a:buNone/>
            </a:pPr>
            <a:endParaRPr lang="en-GB" sz="5400" b="1" dirty="0">
              <a:solidFill>
                <a:srgbClr val="007B4E"/>
              </a:solidFill>
            </a:endParaRPr>
          </a:p>
          <a:p>
            <a:pPr marL="0" indent="0" algn="ctr">
              <a:buNone/>
            </a:pPr>
            <a:r>
              <a:rPr lang="en-GB" sz="5400" b="1" dirty="0">
                <a:solidFill>
                  <a:srgbClr val="007B4E"/>
                </a:solidFill>
              </a:rPr>
              <a:t>Fieldwork monitoring information</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32</a:t>
            </a:fld>
            <a:endParaRPr lang="en-GB" dirty="0">
              <a:solidFill>
                <a:srgbClr val="4D4639"/>
              </a:solidFill>
            </a:endParaRPr>
          </a:p>
        </p:txBody>
      </p:sp>
    </p:spTree>
    <p:extLst>
      <p:ext uri="{BB962C8B-B14F-4D97-AF65-F5344CB8AC3E}">
        <p14:creationId xmlns:p14="http://schemas.microsoft.com/office/powerpoint/2010/main" val="34531538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a:t>Fieldwork monitoring information (in-house trusts only)</a:t>
            </a:r>
            <a:endParaRPr lang="en-GB" dirty="0">
              <a:solidFill>
                <a:srgbClr val="007B4E"/>
              </a:solidFill>
            </a:endParaRPr>
          </a:p>
        </p:txBody>
      </p:sp>
      <p:sp>
        <p:nvSpPr>
          <p:cNvPr id="7" name="Content Placeholder 6"/>
          <p:cNvSpPr>
            <a:spLocks noGrp="1"/>
          </p:cNvSpPr>
          <p:nvPr>
            <p:ph idx="1"/>
          </p:nvPr>
        </p:nvSpPr>
        <p:spPr>
          <a:xfrm>
            <a:off x="628650" y="2413685"/>
            <a:ext cx="7886700" cy="3756381"/>
          </a:xfrm>
        </p:spPr>
        <p:txBody>
          <a:bodyPr/>
          <a:lstStyle/>
          <a:p>
            <a:pPr>
              <a:buSzPct val="100000"/>
              <a:buFont typeface="Courier New" panose="02070309020205020404" pitchFamily="49" charset="0"/>
              <a:buChar char="o"/>
            </a:pPr>
            <a:r>
              <a:rPr lang="en-GB" sz="2000" dirty="0"/>
              <a:t>Due every Thursday from 2</a:t>
            </a:r>
            <a:r>
              <a:rPr lang="en-GB" sz="2000" baseline="30000" dirty="0"/>
              <a:t>nd</a:t>
            </a:r>
            <a:r>
              <a:rPr lang="en-GB" sz="2000" dirty="0"/>
              <a:t> May – 22</a:t>
            </a:r>
            <a:r>
              <a:rPr lang="en-GB" sz="2000" baseline="30000" dirty="0"/>
              <a:t>nd</a:t>
            </a:r>
            <a:r>
              <a:rPr lang="en-GB" sz="2000" dirty="0"/>
              <a:t> August.</a:t>
            </a:r>
          </a:p>
          <a:p>
            <a:pPr>
              <a:buSzPct val="100000"/>
              <a:buFont typeface="Courier New" panose="02070309020205020404" pitchFamily="49" charset="0"/>
              <a:buChar char="o"/>
            </a:pPr>
            <a:r>
              <a:rPr lang="en-GB" sz="2000" dirty="0"/>
              <a:t>Template will be provided on website.</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33</a:t>
            </a:fld>
            <a:endParaRPr lang="en-GB" dirty="0">
              <a:solidFill>
                <a:srgbClr val="4D4639"/>
              </a:solidFill>
            </a:endParaRPr>
          </a:p>
        </p:txBody>
      </p:sp>
    </p:spTree>
    <p:extLst>
      <p:ext uri="{BB962C8B-B14F-4D97-AF65-F5344CB8AC3E}">
        <p14:creationId xmlns:p14="http://schemas.microsoft.com/office/powerpoint/2010/main" val="33525713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786902"/>
            <a:ext cx="8431305" cy="4536000"/>
          </a:xfrm>
        </p:spPr>
        <p:txBody>
          <a:bodyPr/>
          <a:lstStyle/>
          <a:p>
            <a:pPr marL="0" indent="0" algn="ctr">
              <a:buNone/>
            </a:pPr>
            <a:endParaRPr lang="en-GB" sz="6000" b="1" dirty="0">
              <a:solidFill>
                <a:srgbClr val="007B4E"/>
              </a:solidFill>
            </a:endParaRPr>
          </a:p>
          <a:p>
            <a:pPr marL="0" indent="0" algn="ctr">
              <a:buNone/>
            </a:pPr>
            <a:endParaRPr lang="en-GB" sz="5400" b="1" dirty="0">
              <a:solidFill>
                <a:srgbClr val="007B4E"/>
              </a:solidFill>
            </a:endParaRPr>
          </a:p>
          <a:p>
            <a:pPr marL="0" indent="0" algn="ctr">
              <a:buNone/>
            </a:pPr>
            <a:r>
              <a:rPr lang="en-GB" sz="5400" b="1" dirty="0">
                <a:solidFill>
                  <a:srgbClr val="007B4E"/>
                </a:solidFill>
              </a:rPr>
              <a:t>Key dates</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34</a:t>
            </a:fld>
            <a:endParaRPr lang="en-GB" dirty="0">
              <a:solidFill>
                <a:srgbClr val="4D4639"/>
              </a:solidFill>
            </a:endParaRPr>
          </a:p>
        </p:txBody>
      </p:sp>
    </p:spTree>
    <p:extLst>
      <p:ext uri="{BB962C8B-B14F-4D97-AF65-F5344CB8AC3E}">
        <p14:creationId xmlns:p14="http://schemas.microsoft.com/office/powerpoint/2010/main" val="30418782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35</a:t>
            </a:fld>
            <a:endParaRPr lang="en-GB" dirty="0">
              <a:solidFill>
                <a:srgbClr val="4D4639"/>
              </a:solidFill>
            </a:endParaRPr>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4212023842"/>
              </p:ext>
            </p:extLst>
          </p:nvPr>
        </p:nvGraphicFramePr>
        <p:xfrm>
          <a:off x="628650" y="1738699"/>
          <a:ext cx="7886700" cy="3109623"/>
        </p:xfrm>
        <a:graphic>
          <a:graphicData uri="http://schemas.openxmlformats.org/drawingml/2006/table">
            <a:tbl>
              <a:tblPr firstRow="1" bandRow="1">
                <a:tableStyleId>{5C22544A-7EE6-4342-B048-85BDC9FD1C3A}</a:tableStyleId>
              </a:tblPr>
              <a:tblGrid>
                <a:gridCol w="3943350">
                  <a:extLst>
                    <a:ext uri="{9D8B030D-6E8A-4147-A177-3AD203B41FA5}">
                      <a16:colId xmlns="" xmlns:a16="http://schemas.microsoft.com/office/drawing/2014/main" val="20000"/>
                    </a:ext>
                  </a:extLst>
                </a:gridCol>
                <a:gridCol w="3943350">
                  <a:extLst>
                    <a:ext uri="{9D8B030D-6E8A-4147-A177-3AD203B41FA5}">
                      <a16:colId xmlns="" xmlns:a16="http://schemas.microsoft.com/office/drawing/2014/main" val="20001"/>
                    </a:ext>
                  </a:extLst>
                </a:gridCol>
              </a:tblGrid>
              <a:tr h="282603">
                <a:tc>
                  <a:txBody>
                    <a:bodyPr/>
                    <a:lstStyle/>
                    <a:p>
                      <a:endParaRPr lang="en-US" sz="1000" dirty="0">
                        <a:solidFill>
                          <a:srgbClr val="007B4E"/>
                        </a:solidFill>
                      </a:endParaRPr>
                    </a:p>
                  </a:txBody>
                  <a:tcPr marL="68580" marR="68580" marT="34290" marB="34290">
                    <a:solidFill>
                      <a:srgbClr val="007B4E"/>
                    </a:solidFill>
                  </a:tcPr>
                </a:tc>
                <a:tc>
                  <a:txBody>
                    <a:bodyPr/>
                    <a:lstStyle/>
                    <a:p>
                      <a:endParaRPr lang="en-US" sz="1000" dirty="0">
                        <a:solidFill>
                          <a:srgbClr val="007B4E"/>
                        </a:solidFill>
                      </a:endParaRPr>
                    </a:p>
                  </a:txBody>
                  <a:tcPr marL="68580" marR="68580" marT="34290" marB="34290">
                    <a:solidFill>
                      <a:srgbClr val="007B4E"/>
                    </a:solidFill>
                  </a:tcPr>
                </a:tc>
                <a:extLst>
                  <a:ext uri="{0D108BD9-81ED-4DB2-BD59-A6C34878D82A}">
                    <a16:rowId xmlns="" xmlns:a16="http://schemas.microsoft.com/office/drawing/2014/main" val="10000"/>
                  </a:ext>
                </a:extLst>
              </a:tr>
              <a:tr h="377190">
                <a:tc>
                  <a:txBody>
                    <a:bodyPr/>
                    <a:lstStyle/>
                    <a:p>
                      <a:r>
                        <a:rPr lang="en-US" sz="1400" dirty="0"/>
                        <a:t>Survey materials published (</a:t>
                      </a:r>
                      <a:r>
                        <a:rPr lang="en-US" sz="1400" dirty="0" err="1"/>
                        <a:t>finalised</a:t>
                      </a:r>
                      <a:r>
                        <a:rPr lang="en-US" sz="1400" dirty="0"/>
                        <a:t> questionnaire, covering letters and instruction manuals)</a:t>
                      </a:r>
                    </a:p>
                  </a:txBody>
                  <a:tcPr marL="68580" marR="68580" marT="34290" marB="34290"/>
                </a:tc>
                <a:tc>
                  <a:txBody>
                    <a:bodyPr/>
                    <a:lstStyle/>
                    <a:p>
                      <a:r>
                        <a:rPr lang="en-GB" sz="1400" dirty="0" smtClean="0"/>
                        <a:t>Early/mid March (post-S251</a:t>
                      </a:r>
                      <a:r>
                        <a:rPr lang="en-GB" sz="1400" baseline="0" dirty="0" smtClean="0"/>
                        <a:t> approval)</a:t>
                      </a:r>
                      <a:endParaRPr lang="en-GB" sz="1400" dirty="0"/>
                    </a:p>
                  </a:txBody>
                  <a:tcPr marL="68580" marR="68580" marT="34290" marB="34290"/>
                </a:tc>
                <a:extLst>
                  <a:ext uri="{0D108BD9-81ED-4DB2-BD59-A6C34878D82A}">
                    <a16:rowId xmlns="" xmlns:a16="http://schemas.microsoft.com/office/drawing/2014/main" val="10002"/>
                  </a:ext>
                </a:extLst>
              </a:tr>
              <a:tr h="222885">
                <a:tc>
                  <a:txBody>
                    <a:bodyPr/>
                    <a:lstStyle/>
                    <a:p>
                      <a:r>
                        <a:rPr lang="en-GB" sz="1400" dirty="0"/>
                        <a:t>Trusts</a:t>
                      </a:r>
                      <a:r>
                        <a:rPr lang="en-GB" sz="1400" baseline="0" dirty="0"/>
                        <a:t> draw samples</a:t>
                      </a:r>
                      <a:endParaRPr lang="en-US" sz="1400" dirty="0"/>
                    </a:p>
                  </a:txBody>
                  <a:tcPr marL="68580" marR="68580" marT="34290" marB="34290"/>
                </a:tc>
                <a:tc>
                  <a:txBody>
                    <a:bodyPr/>
                    <a:lstStyle/>
                    <a:p>
                      <a:r>
                        <a:rPr lang="en-GB" sz="1400" dirty="0"/>
                        <a:t>March</a:t>
                      </a:r>
                    </a:p>
                  </a:txBody>
                  <a:tcPr marL="68580" marR="68580" marT="34290" marB="34290"/>
                </a:tc>
                <a:extLst>
                  <a:ext uri="{0D108BD9-81ED-4DB2-BD59-A6C34878D82A}">
                    <a16:rowId xmlns="" xmlns:a16="http://schemas.microsoft.com/office/drawing/2014/main" val="10004"/>
                  </a:ext>
                </a:extLst>
              </a:tr>
              <a:tr h="222885">
                <a:tc>
                  <a:txBody>
                    <a:bodyPr/>
                    <a:lstStyle/>
                    <a:p>
                      <a:r>
                        <a:rPr lang="en-GB" sz="1400" dirty="0"/>
                        <a:t>Sample checking by the SCC</a:t>
                      </a:r>
                      <a:endParaRPr lang="en-US" sz="1400" dirty="0"/>
                    </a:p>
                  </a:txBody>
                  <a:tcPr marL="68580" marR="68580" marT="34290" marB="34290"/>
                </a:tc>
                <a:tc>
                  <a:txBody>
                    <a:bodyPr/>
                    <a:lstStyle/>
                    <a:p>
                      <a:r>
                        <a:rPr lang="en-US" sz="1400" dirty="0"/>
                        <a:t>18</a:t>
                      </a:r>
                      <a:r>
                        <a:rPr lang="en-US" sz="1400" baseline="30000" dirty="0"/>
                        <a:t>th</a:t>
                      </a:r>
                      <a:r>
                        <a:rPr lang="en-US" sz="1400" baseline="0" dirty="0"/>
                        <a:t> March – 18</a:t>
                      </a:r>
                      <a:r>
                        <a:rPr lang="en-US" sz="1400" baseline="30000" dirty="0"/>
                        <a:t>th</a:t>
                      </a:r>
                      <a:r>
                        <a:rPr lang="en-US" sz="1400" baseline="0" dirty="0"/>
                        <a:t> April</a:t>
                      </a:r>
                      <a:endParaRPr lang="en-US" sz="1400" dirty="0"/>
                    </a:p>
                  </a:txBody>
                  <a:tcPr marL="68580" marR="68580" marT="34290" marB="34290"/>
                </a:tc>
                <a:extLst>
                  <a:ext uri="{0D108BD9-81ED-4DB2-BD59-A6C34878D82A}">
                    <a16:rowId xmlns="" xmlns:a16="http://schemas.microsoft.com/office/drawing/2014/main" val="10005"/>
                  </a:ext>
                </a:extLst>
              </a:tr>
              <a:tr h="222885">
                <a:tc>
                  <a:txBody>
                    <a:bodyPr/>
                    <a:lstStyle/>
                    <a:p>
                      <a:r>
                        <a:rPr lang="en-GB" sz="1400" dirty="0"/>
                        <a:t>PDFs and hard copies submitted (IH trusts only)</a:t>
                      </a:r>
                      <a:endParaRPr lang="en-US" sz="1400" dirty="0"/>
                    </a:p>
                  </a:txBody>
                  <a:tcPr marL="68580" marR="68580" marT="34290" marB="34290"/>
                </a:tc>
                <a:tc>
                  <a:txBody>
                    <a:bodyPr/>
                    <a:lstStyle/>
                    <a:p>
                      <a:r>
                        <a:rPr lang="en-US" sz="1400" baseline="0" dirty="0" smtClean="0"/>
                        <a:t>PDFs: </a:t>
                      </a:r>
                      <a:r>
                        <a:rPr lang="en-US" sz="1400" baseline="0" dirty="0"/>
                        <a:t>29</a:t>
                      </a:r>
                      <a:r>
                        <a:rPr lang="en-US" sz="1400" baseline="30000" dirty="0"/>
                        <a:t>th</a:t>
                      </a:r>
                      <a:r>
                        <a:rPr lang="en-US" sz="1400" baseline="0" dirty="0"/>
                        <a:t> March; Hard copies: 15</a:t>
                      </a:r>
                      <a:r>
                        <a:rPr lang="en-US" sz="1400" baseline="30000" dirty="0"/>
                        <a:t>th</a:t>
                      </a:r>
                      <a:r>
                        <a:rPr lang="en-US" sz="1400" baseline="0" dirty="0"/>
                        <a:t> April</a:t>
                      </a:r>
                      <a:endParaRPr lang="en-US" sz="1400" dirty="0"/>
                    </a:p>
                  </a:txBody>
                  <a:tcPr marL="68580" marR="68580" marT="34290" marB="34290"/>
                </a:tc>
                <a:extLst>
                  <a:ext uri="{0D108BD9-81ED-4DB2-BD59-A6C34878D82A}">
                    <a16:rowId xmlns="" xmlns:a16="http://schemas.microsoft.com/office/drawing/2014/main" val="10006"/>
                  </a:ext>
                </a:extLst>
              </a:tr>
              <a:tr h="222885">
                <a:tc>
                  <a:txBody>
                    <a:bodyPr/>
                    <a:lstStyle/>
                    <a:p>
                      <a:r>
                        <a:rPr lang="en-GB" sz="1400" dirty="0"/>
                        <a:t>Fieldwork</a:t>
                      </a:r>
                      <a:endParaRPr lang="en-US" sz="1400" dirty="0"/>
                    </a:p>
                  </a:txBody>
                  <a:tcPr marL="68580" marR="68580" marT="34290" marB="34290"/>
                </a:tc>
                <a:tc>
                  <a:txBody>
                    <a:bodyPr/>
                    <a:lstStyle/>
                    <a:p>
                      <a:r>
                        <a:rPr lang="en-US" sz="1400" dirty="0" smtClean="0"/>
                        <a:t>23</a:t>
                      </a:r>
                      <a:r>
                        <a:rPr lang="en-US" sz="1400" baseline="30000" dirty="0" smtClean="0"/>
                        <a:t>rd</a:t>
                      </a:r>
                      <a:r>
                        <a:rPr lang="en-US" sz="1400" dirty="0" smtClean="0"/>
                        <a:t> </a:t>
                      </a:r>
                      <a:r>
                        <a:rPr lang="en-US" sz="1400" baseline="0" dirty="0" smtClean="0"/>
                        <a:t>April </a:t>
                      </a:r>
                      <a:r>
                        <a:rPr lang="en-US" sz="1400" baseline="0" dirty="0"/>
                        <a:t>– </a:t>
                      </a:r>
                      <a:r>
                        <a:rPr lang="en-US" sz="1400" baseline="0" dirty="0" smtClean="0"/>
                        <a:t>27</a:t>
                      </a:r>
                      <a:r>
                        <a:rPr lang="en-US" sz="1400" baseline="30000" dirty="0" smtClean="0"/>
                        <a:t>th</a:t>
                      </a:r>
                      <a:r>
                        <a:rPr lang="en-US" sz="1400" baseline="0" dirty="0" smtClean="0"/>
                        <a:t> August</a:t>
                      </a:r>
                      <a:endParaRPr lang="en-US" sz="1400" baseline="0" dirty="0"/>
                    </a:p>
                  </a:txBody>
                  <a:tcPr marL="68580" marR="68580" marT="34290" marB="34290"/>
                </a:tc>
                <a:extLst>
                  <a:ext uri="{0D108BD9-81ED-4DB2-BD59-A6C34878D82A}">
                    <a16:rowId xmlns="" xmlns:a16="http://schemas.microsoft.com/office/drawing/2014/main" val="10007"/>
                  </a:ext>
                </a:extLst>
              </a:tr>
              <a:tr h="222885">
                <a:tc>
                  <a:txBody>
                    <a:bodyPr/>
                    <a:lstStyle/>
                    <a:p>
                      <a:r>
                        <a:rPr lang="en-GB" sz="1400" dirty="0"/>
                        <a:t>Weekly monitoring (IH trusts only)</a:t>
                      </a:r>
                      <a:endParaRPr lang="en-US" sz="1400" dirty="0"/>
                    </a:p>
                  </a:txBody>
                  <a:tcPr marL="68580" marR="68580" marT="34290" marB="34290"/>
                </a:tc>
                <a:tc>
                  <a:txBody>
                    <a:bodyPr/>
                    <a:lstStyle/>
                    <a:p>
                      <a:r>
                        <a:rPr lang="en-GB" sz="1400" dirty="0"/>
                        <a:t>Every Thursday</a:t>
                      </a:r>
                      <a:r>
                        <a:rPr lang="en-GB" sz="1400" baseline="0" dirty="0"/>
                        <a:t> during fieldwork, starting 2</a:t>
                      </a:r>
                      <a:r>
                        <a:rPr lang="en-GB" sz="1400" baseline="30000" dirty="0"/>
                        <a:t>nd</a:t>
                      </a:r>
                      <a:r>
                        <a:rPr lang="en-GB" sz="1400" baseline="0" dirty="0"/>
                        <a:t> May</a:t>
                      </a:r>
                      <a:endParaRPr lang="en-US" sz="1400" dirty="0"/>
                    </a:p>
                  </a:txBody>
                  <a:tcPr marL="68580" marR="68580" marT="34290" marB="34290"/>
                </a:tc>
                <a:extLst>
                  <a:ext uri="{0D108BD9-81ED-4DB2-BD59-A6C34878D82A}">
                    <a16:rowId xmlns="" xmlns:a16="http://schemas.microsoft.com/office/drawing/2014/main" val="10008"/>
                  </a:ext>
                </a:extLst>
              </a:tr>
              <a:tr h="377190">
                <a:tc>
                  <a:txBody>
                    <a:bodyPr/>
                    <a:lstStyle/>
                    <a:p>
                      <a:r>
                        <a:rPr lang="en-GB" sz="1400" dirty="0"/>
                        <a:t>Deadline</a:t>
                      </a:r>
                      <a:r>
                        <a:rPr lang="en-GB" sz="1400" baseline="0" dirty="0"/>
                        <a:t> for final data (IH trusts only)</a:t>
                      </a:r>
                      <a:endParaRPr lang="en-US" sz="1400" dirty="0"/>
                    </a:p>
                  </a:txBody>
                  <a:tcPr marL="68580" marR="68580" marT="34290" marB="34290"/>
                </a:tc>
                <a:tc>
                  <a:txBody>
                    <a:bodyPr/>
                    <a:lstStyle/>
                    <a:p>
                      <a:r>
                        <a:rPr lang="en-GB" sz="1400" dirty="0" smtClean="0"/>
                        <a:t>3</a:t>
                      </a:r>
                      <a:r>
                        <a:rPr lang="en-GB" sz="1400" baseline="30000" dirty="0" smtClean="0"/>
                        <a:t>rd</a:t>
                      </a:r>
                      <a:r>
                        <a:rPr lang="en-GB" sz="1400" dirty="0" smtClean="0"/>
                        <a:t> September</a:t>
                      </a:r>
                      <a:endParaRPr lang="en-GB" sz="1400" dirty="0"/>
                    </a:p>
                    <a:p>
                      <a:endParaRPr lang="en-US" sz="1400" dirty="0"/>
                    </a:p>
                  </a:txBody>
                  <a:tcPr marL="68580" marR="68580" marT="34290" marB="34290"/>
                </a:tc>
                <a:extLst>
                  <a:ext uri="{0D108BD9-81ED-4DB2-BD59-A6C34878D82A}">
                    <a16:rowId xmlns="" xmlns:a16="http://schemas.microsoft.com/office/drawing/2014/main" val="10009"/>
                  </a:ext>
                </a:extLst>
              </a:tr>
            </a:tbl>
          </a:graphicData>
        </a:graphic>
      </p:graphicFrame>
      <p:sp>
        <p:nvSpPr>
          <p:cNvPr id="4" name="Title 3"/>
          <p:cNvSpPr>
            <a:spLocks noGrp="1"/>
          </p:cNvSpPr>
          <p:nvPr>
            <p:ph type="title"/>
          </p:nvPr>
        </p:nvSpPr>
        <p:spPr/>
        <p:txBody>
          <a:bodyPr/>
          <a:lstStyle/>
          <a:p>
            <a:r>
              <a:rPr lang="en-GB" dirty="0"/>
              <a:t>Key dates</a:t>
            </a:r>
          </a:p>
        </p:txBody>
      </p:sp>
    </p:spTree>
    <p:extLst>
      <p:ext uri="{BB962C8B-B14F-4D97-AF65-F5344CB8AC3E}">
        <p14:creationId xmlns:p14="http://schemas.microsoft.com/office/powerpoint/2010/main" val="3296483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786902"/>
            <a:ext cx="8431305" cy="4536000"/>
          </a:xfrm>
        </p:spPr>
        <p:txBody>
          <a:bodyPr/>
          <a:lstStyle/>
          <a:p>
            <a:pPr marL="0" indent="0" algn="ctr">
              <a:buNone/>
            </a:pPr>
            <a:endParaRPr lang="en-GB" sz="6000" b="1" dirty="0">
              <a:solidFill>
                <a:srgbClr val="007B4E"/>
              </a:solidFill>
            </a:endParaRPr>
          </a:p>
          <a:p>
            <a:pPr marL="0" indent="0" algn="ctr">
              <a:buNone/>
            </a:pPr>
            <a:endParaRPr lang="en-GB" sz="5400" b="1" dirty="0">
              <a:solidFill>
                <a:srgbClr val="007B4E"/>
              </a:solidFill>
            </a:endParaRPr>
          </a:p>
          <a:p>
            <a:pPr marL="0" indent="0" algn="ctr">
              <a:buNone/>
            </a:pPr>
            <a:r>
              <a:rPr lang="en-GB" sz="5400" b="1" dirty="0">
                <a:solidFill>
                  <a:srgbClr val="007B4E"/>
                </a:solidFill>
              </a:rPr>
              <a:t>Current status</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36</a:t>
            </a:fld>
            <a:endParaRPr lang="en-GB" dirty="0">
              <a:solidFill>
                <a:srgbClr val="4D4639"/>
              </a:solidFill>
            </a:endParaRPr>
          </a:p>
        </p:txBody>
      </p:sp>
    </p:spTree>
    <p:extLst>
      <p:ext uri="{BB962C8B-B14F-4D97-AF65-F5344CB8AC3E}">
        <p14:creationId xmlns:p14="http://schemas.microsoft.com/office/powerpoint/2010/main" val="19059670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37</a:t>
            </a:fld>
            <a:endParaRPr lang="en-GB" dirty="0">
              <a:solidFill>
                <a:srgbClr val="4D4639"/>
              </a:solidFill>
            </a:endParaRPr>
          </a:p>
        </p:txBody>
      </p:sp>
      <p:sp>
        <p:nvSpPr>
          <p:cNvPr id="5" name="Content Placeholder 6"/>
          <p:cNvSpPr>
            <a:spLocks noGrp="1"/>
          </p:cNvSpPr>
          <p:nvPr>
            <p:ph idx="1"/>
          </p:nvPr>
        </p:nvSpPr>
        <p:spPr>
          <a:xfrm>
            <a:off x="628650" y="1699996"/>
            <a:ext cx="7886700" cy="3263504"/>
          </a:xfrm>
        </p:spPr>
        <p:txBody>
          <a:bodyPr>
            <a:normAutofit/>
          </a:bodyPr>
          <a:lstStyle/>
          <a:p>
            <a:pPr>
              <a:buClr>
                <a:srgbClr val="007B4E"/>
              </a:buClr>
              <a:buSzPct val="100000"/>
              <a:buFont typeface="Courier New" panose="02070309020205020404" pitchFamily="49" charset="0"/>
              <a:buChar char="o"/>
            </a:pPr>
            <a:r>
              <a:rPr lang="en-GB" sz="1800" dirty="0">
                <a:latin typeface="Arial" panose="020B0604020202020204" pitchFamily="34" charset="0"/>
                <a:cs typeface="Arial" panose="020B0604020202020204" pitchFamily="34" charset="0"/>
              </a:rPr>
              <a:t>Section 251 application:</a:t>
            </a:r>
          </a:p>
          <a:p>
            <a:pPr lvl="1">
              <a:buClr>
                <a:srgbClr val="007B4E"/>
              </a:buClr>
              <a:buSzPct val="100000"/>
              <a:buFont typeface="Courier New" panose="02070309020205020404" pitchFamily="49" charset="0"/>
              <a:buChar char="o"/>
            </a:pPr>
            <a:r>
              <a:rPr lang="en-GB" sz="1500" dirty="0">
                <a:latin typeface="Arial" panose="020B0604020202020204" pitchFamily="34" charset="0"/>
                <a:cs typeface="Arial" panose="020B0604020202020204" pitchFamily="34" charset="0"/>
              </a:rPr>
              <a:t>Submitted December 2018</a:t>
            </a:r>
          </a:p>
          <a:p>
            <a:pPr lvl="1">
              <a:buClr>
                <a:srgbClr val="007B4E"/>
              </a:buClr>
              <a:buSzPct val="100000"/>
              <a:buFont typeface="Courier New" panose="02070309020205020404" pitchFamily="49" charset="0"/>
              <a:buChar char="o"/>
            </a:pPr>
            <a:r>
              <a:rPr lang="en-GB" sz="1500" dirty="0">
                <a:latin typeface="Arial" panose="020B0604020202020204" pitchFamily="34" charset="0"/>
                <a:cs typeface="Arial" panose="020B0604020202020204" pitchFamily="34" charset="0"/>
              </a:rPr>
              <a:t>Meeting: February 2019</a:t>
            </a:r>
          </a:p>
          <a:p>
            <a:pPr lvl="1">
              <a:buClr>
                <a:srgbClr val="007B4E"/>
              </a:buClr>
              <a:buSzPct val="100000"/>
              <a:buFont typeface="Courier New" panose="02070309020205020404" pitchFamily="49" charset="0"/>
              <a:buChar char="o"/>
            </a:pPr>
            <a:r>
              <a:rPr lang="en-GB" sz="1500" dirty="0">
                <a:latin typeface="Arial" panose="020B0604020202020204" pitchFamily="34" charset="0"/>
                <a:cs typeface="Arial" panose="020B0604020202020204" pitchFamily="34" charset="0"/>
              </a:rPr>
              <a:t>Outcome ETA: early/mid March 2019</a:t>
            </a:r>
          </a:p>
          <a:p>
            <a:pPr>
              <a:buClr>
                <a:srgbClr val="007B4E"/>
              </a:buClr>
              <a:buSzPct val="100000"/>
              <a:buFont typeface="Courier New" panose="02070309020205020404" pitchFamily="49" charset="0"/>
              <a:buChar char="o"/>
            </a:pPr>
            <a:r>
              <a:rPr lang="en-GB" sz="1800" dirty="0">
                <a:latin typeface="Arial" panose="020B0604020202020204" pitchFamily="34" charset="0"/>
                <a:cs typeface="Arial" panose="020B0604020202020204" pitchFamily="34" charset="0"/>
              </a:rPr>
              <a:t>Ethics application:</a:t>
            </a:r>
          </a:p>
          <a:p>
            <a:pPr lvl="1">
              <a:buClr>
                <a:srgbClr val="007B4E"/>
              </a:buClr>
              <a:buSzPct val="100000"/>
              <a:buFont typeface="Courier New" panose="02070309020205020404" pitchFamily="49" charset="0"/>
              <a:buChar char="o"/>
            </a:pPr>
            <a:r>
              <a:rPr lang="en-GB" sz="1500" dirty="0">
                <a:latin typeface="Arial" panose="020B0604020202020204" pitchFamily="34" charset="0"/>
                <a:cs typeface="Arial" panose="020B0604020202020204" pitchFamily="34" charset="0"/>
              </a:rPr>
              <a:t>Submitted: January 2019</a:t>
            </a:r>
          </a:p>
          <a:p>
            <a:pPr lvl="1">
              <a:buClr>
                <a:srgbClr val="007B4E"/>
              </a:buClr>
              <a:buSzPct val="100000"/>
              <a:buFont typeface="Courier New" panose="02070309020205020404" pitchFamily="49" charset="0"/>
              <a:buChar char="o"/>
            </a:pPr>
            <a:r>
              <a:rPr lang="en-GB" sz="1500" dirty="0">
                <a:latin typeface="Arial" panose="020B0604020202020204" pitchFamily="34" charset="0"/>
                <a:cs typeface="Arial" panose="020B0604020202020204" pitchFamily="34" charset="0"/>
              </a:rPr>
              <a:t>Review: February 2019</a:t>
            </a:r>
          </a:p>
          <a:p>
            <a:pPr lvl="1">
              <a:buClr>
                <a:srgbClr val="007B4E"/>
              </a:buClr>
              <a:buSzPct val="100000"/>
              <a:buFont typeface="Courier New" panose="02070309020205020404" pitchFamily="49" charset="0"/>
              <a:buChar char="o"/>
            </a:pPr>
            <a:r>
              <a:rPr lang="en-GB" sz="1500" dirty="0">
                <a:latin typeface="Arial" panose="020B0604020202020204" pitchFamily="34" charset="0"/>
                <a:cs typeface="Arial" panose="020B0604020202020204" pitchFamily="34" charset="0"/>
              </a:rPr>
              <a:t>Outcome ETA: early/mid March 2019</a:t>
            </a:r>
          </a:p>
          <a:p>
            <a:pPr>
              <a:buClr>
                <a:srgbClr val="007B4E"/>
              </a:buClr>
              <a:buSzPct val="100000"/>
              <a:buFont typeface="Courier New" panose="02070309020205020404" pitchFamily="49" charset="0"/>
              <a:buChar char="o"/>
            </a:pPr>
            <a:r>
              <a:rPr lang="en-GB" sz="1800" dirty="0">
                <a:latin typeface="Arial" panose="020B0604020202020204" pitchFamily="34" charset="0"/>
                <a:cs typeface="Arial" panose="020B0604020202020204" pitchFamily="34" charset="0"/>
              </a:rPr>
              <a:t>Instruction manuals:</a:t>
            </a:r>
          </a:p>
          <a:p>
            <a:pPr lvl="1">
              <a:buClr>
                <a:srgbClr val="007B4E"/>
              </a:buClr>
              <a:buSzPct val="100000"/>
              <a:buFont typeface="Courier New" panose="02070309020205020404" pitchFamily="49" charset="0"/>
              <a:buChar char="o"/>
            </a:pPr>
            <a:r>
              <a:rPr lang="en-GB" sz="1500" dirty="0">
                <a:latin typeface="Arial" panose="020B0604020202020204" pitchFamily="34" charset="0"/>
                <a:cs typeface="Arial" panose="020B0604020202020204" pitchFamily="34" charset="0"/>
              </a:rPr>
              <a:t>Currently being </a:t>
            </a:r>
            <a:r>
              <a:rPr lang="en-GB" sz="1500" dirty="0" smtClean="0"/>
              <a:t>finalised</a:t>
            </a:r>
            <a:endParaRPr lang="en-GB" sz="1500" dirty="0">
              <a:latin typeface="Arial" panose="020B0604020202020204" pitchFamily="34" charset="0"/>
              <a:cs typeface="Arial" panose="020B0604020202020204" pitchFamily="34" charset="0"/>
            </a:endParaRPr>
          </a:p>
          <a:p>
            <a:pPr lvl="1">
              <a:buClr>
                <a:srgbClr val="007B4E"/>
              </a:buClr>
              <a:buSzPct val="100000"/>
              <a:buFont typeface="Courier New" panose="02070309020205020404" pitchFamily="49" charset="0"/>
              <a:buChar char="o"/>
            </a:pPr>
            <a:r>
              <a:rPr lang="en-GB" sz="1500" dirty="0">
                <a:latin typeface="Arial" panose="020B0604020202020204" pitchFamily="34" charset="0"/>
                <a:cs typeface="Arial" panose="020B0604020202020204" pitchFamily="34" charset="0"/>
              </a:rPr>
              <a:t>Publication ETA </a:t>
            </a:r>
            <a:r>
              <a:rPr lang="en-GB" sz="1500" dirty="0" smtClean="0">
                <a:latin typeface="Arial" panose="020B0604020202020204" pitchFamily="34" charset="0"/>
                <a:cs typeface="Arial" panose="020B0604020202020204" pitchFamily="34" charset="0"/>
              </a:rPr>
              <a:t>(post-S251 </a:t>
            </a:r>
            <a:r>
              <a:rPr lang="en-GB" sz="1500" dirty="0">
                <a:latin typeface="Arial" panose="020B0604020202020204" pitchFamily="34" charset="0"/>
                <a:cs typeface="Arial" panose="020B0604020202020204" pitchFamily="34" charset="0"/>
              </a:rPr>
              <a:t>approval): </a:t>
            </a:r>
            <a:r>
              <a:rPr lang="en-GB" sz="1500" dirty="0" smtClean="0">
                <a:latin typeface="Arial" panose="020B0604020202020204" pitchFamily="34" charset="0"/>
                <a:cs typeface="Arial" panose="020B0604020202020204" pitchFamily="34" charset="0"/>
              </a:rPr>
              <a:t>early/mid March </a:t>
            </a:r>
            <a:r>
              <a:rPr lang="en-GB" sz="1500" dirty="0">
                <a:latin typeface="Arial" panose="020B0604020202020204" pitchFamily="34" charset="0"/>
                <a:cs typeface="Arial" panose="020B0604020202020204" pitchFamily="34" charset="0"/>
              </a:rPr>
              <a:t>2019</a:t>
            </a:r>
          </a:p>
        </p:txBody>
      </p:sp>
      <p:sp>
        <p:nvSpPr>
          <p:cNvPr id="7" name="Title 6"/>
          <p:cNvSpPr>
            <a:spLocks noGrp="1"/>
          </p:cNvSpPr>
          <p:nvPr>
            <p:ph type="title"/>
          </p:nvPr>
        </p:nvSpPr>
        <p:spPr/>
        <p:txBody>
          <a:bodyPr/>
          <a:lstStyle/>
          <a:p>
            <a:r>
              <a:rPr lang="en-GB" dirty="0"/>
              <a:t>Current status</a:t>
            </a:r>
          </a:p>
        </p:txBody>
      </p:sp>
    </p:spTree>
    <p:extLst>
      <p:ext uri="{BB962C8B-B14F-4D97-AF65-F5344CB8AC3E}">
        <p14:creationId xmlns:p14="http://schemas.microsoft.com/office/powerpoint/2010/main" val="4765386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786902"/>
            <a:ext cx="8431305" cy="4536000"/>
          </a:xfrm>
        </p:spPr>
        <p:txBody>
          <a:bodyPr/>
          <a:lstStyle/>
          <a:p>
            <a:pPr marL="0" indent="0" algn="ctr">
              <a:buNone/>
            </a:pPr>
            <a:endParaRPr lang="en-GB" sz="6000" b="1" dirty="0">
              <a:solidFill>
                <a:srgbClr val="007B4E"/>
              </a:solidFill>
            </a:endParaRPr>
          </a:p>
          <a:p>
            <a:pPr marL="0" indent="0" algn="ctr">
              <a:buNone/>
            </a:pPr>
            <a:endParaRPr lang="en-GB" sz="5400" b="1" dirty="0">
              <a:solidFill>
                <a:srgbClr val="007B4E"/>
              </a:solidFill>
            </a:endParaRPr>
          </a:p>
          <a:p>
            <a:pPr marL="0" indent="0" algn="ctr">
              <a:buNone/>
            </a:pPr>
            <a:r>
              <a:rPr lang="en-GB" sz="5400" b="1" dirty="0">
                <a:solidFill>
                  <a:srgbClr val="007B4E"/>
                </a:solidFill>
              </a:rPr>
              <a:t>Questions?</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38</a:t>
            </a:fld>
            <a:endParaRPr lang="en-GB" dirty="0">
              <a:solidFill>
                <a:srgbClr val="4D4639"/>
              </a:solidFill>
            </a:endParaRPr>
          </a:p>
        </p:txBody>
      </p:sp>
    </p:spTree>
    <p:extLst>
      <p:ext uri="{BB962C8B-B14F-4D97-AF65-F5344CB8AC3E}">
        <p14:creationId xmlns:p14="http://schemas.microsoft.com/office/powerpoint/2010/main" val="2801568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GB" b="1" dirty="0">
                <a:solidFill>
                  <a:srgbClr val="007B4E"/>
                </a:solidFill>
              </a:rPr>
              <a:t>Thank you for </a:t>
            </a:r>
            <a:r>
              <a:rPr lang="en-GB" b="1" dirty="0"/>
              <a:t>y</a:t>
            </a:r>
            <a:r>
              <a:rPr lang="en-GB" b="1" dirty="0">
                <a:solidFill>
                  <a:srgbClr val="007B4E"/>
                </a:solidFill>
              </a:rPr>
              <a:t>our </a:t>
            </a:r>
            <a:r>
              <a:rPr lang="en-GB" b="1" dirty="0"/>
              <a:t>t</a:t>
            </a:r>
            <a:r>
              <a:rPr lang="en-GB" b="1" dirty="0">
                <a:solidFill>
                  <a:srgbClr val="007B4E"/>
                </a:solidFill>
              </a:rPr>
              <a:t>ime</a:t>
            </a:r>
          </a:p>
        </p:txBody>
      </p:sp>
      <p:sp>
        <p:nvSpPr>
          <p:cNvPr id="7" name="Content Placeholder 6"/>
          <p:cNvSpPr>
            <a:spLocks noGrp="1"/>
          </p:cNvSpPr>
          <p:nvPr>
            <p:ph idx="1"/>
          </p:nvPr>
        </p:nvSpPr>
        <p:spPr/>
        <p:txBody>
          <a:bodyPr/>
          <a:lstStyle/>
          <a:p>
            <a:pPr>
              <a:buSzPct val="100000"/>
              <a:buFont typeface="Courier New" panose="02070309020205020404" pitchFamily="49" charset="0"/>
              <a:buChar char="o"/>
            </a:pPr>
            <a:r>
              <a:rPr lang="en-GB" dirty="0"/>
              <a:t>A copy of these slides will be available on the NHS Surveys website </a:t>
            </a:r>
            <a:r>
              <a:rPr lang="en-GB" dirty="0">
                <a:hlinkClick r:id="rId3"/>
              </a:rPr>
              <a:t>here</a:t>
            </a:r>
            <a:r>
              <a:rPr lang="en-GB" dirty="0"/>
              <a:t>.</a:t>
            </a:r>
          </a:p>
          <a:p>
            <a:pPr>
              <a:buSzPct val="100000"/>
              <a:buFont typeface="Courier New" panose="02070309020205020404" pitchFamily="49" charset="0"/>
              <a:buChar char="o"/>
            </a:pPr>
            <a:endParaRPr lang="en-GB" dirty="0"/>
          </a:p>
          <a:p>
            <a:pPr>
              <a:buSzPct val="100000"/>
              <a:buFont typeface="Courier New" panose="02070309020205020404" pitchFamily="49" charset="0"/>
              <a:buChar char="o"/>
            </a:pPr>
            <a:r>
              <a:rPr lang="en-GB" dirty="0"/>
              <a:t>Survey Coordination Centre contact details:</a:t>
            </a:r>
          </a:p>
          <a:p>
            <a:pPr lvl="1">
              <a:buSzPct val="100000"/>
              <a:buFont typeface="Courier New" panose="02070309020205020404" pitchFamily="49" charset="0"/>
              <a:buChar char="o"/>
            </a:pPr>
            <a:r>
              <a:rPr lang="en-GB" sz="2000" dirty="0">
                <a:hlinkClick r:id="rId4"/>
              </a:rPr>
              <a:t>maternity@surveycoordination.com</a:t>
            </a:r>
            <a:endParaRPr lang="en-GB" sz="2000" dirty="0"/>
          </a:p>
          <a:p>
            <a:pPr lvl="1">
              <a:buSzPct val="100000"/>
              <a:buFont typeface="Courier New" panose="02070309020205020404" pitchFamily="49" charset="0"/>
              <a:buChar char="o"/>
            </a:pPr>
            <a:r>
              <a:rPr lang="en-GB" sz="2000" dirty="0"/>
              <a:t>01865 208 127</a:t>
            </a:r>
          </a:p>
          <a:p>
            <a:pPr marL="0" indent="0">
              <a:lnSpc>
                <a:spcPct val="100000"/>
              </a:lnSpc>
              <a:spcBef>
                <a:spcPts val="1800"/>
              </a:spcBef>
              <a:buNone/>
            </a:pPr>
            <a:endParaRPr lang="en-GB" sz="2800"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39</a:t>
            </a:fld>
            <a:endParaRPr lang="en-GB" dirty="0">
              <a:solidFill>
                <a:srgbClr val="4D4639"/>
              </a:solidFill>
            </a:endParaRPr>
          </a:p>
        </p:txBody>
      </p:sp>
    </p:spTree>
    <p:extLst>
      <p:ext uri="{BB962C8B-B14F-4D97-AF65-F5344CB8AC3E}">
        <p14:creationId xmlns:p14="http://schemas.microsoft.com/office/powerpoint/2010/main" val="3481370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SzPct val="100000"/>
              <a:buFont typeface="Courier New" panose="02070309020205020404" pitchFamily="49" charset="0"/>
              <a:buChar char="o"/>
            </a:pPr>
            <a:r>
              <a:rPr lang="en-GB" sz="2000" dirty="0"/>
              <a:t>Survey methodology largely unchanged from 2018.</a:t>
            </a:r>
          </a:p>
          <a:p>
            <a:pPr>
              <a:buSzPct val="100000"/>
              <a:buFont typeface="Courier New" panose="02070309020205020404" pitchFamily="49" charset="0"/>
              <a:buChar char="o"/>
            </a:pPr>
            <a:r>
              <a:rPr lang="en-GB" sz="2000" dirty="0"/>
              <a:t>Inclusion and exclusion criteria exactly the same as 2018.</a:t>
            </a:r>
          </a:p>
          <a:p>
            <a:pPr>
              <a:buSzPct val="100000"/>
              <a:buFont typeface="Courier New" panose="02070309020205020404" pitchFamily="49" charset="0"/>
              <a:buChar char="o"/>
            </a:pPr>
            <a:r>
              <a:rPr lang="en-GB" sz="2000" dirty="0" smtClean="0"/>
              <a:t>Trusts </a:t>
            </a:r>
            <a:r>
              <a:rPr lang="en-GB" sz="2000" dirty="0"/>
              <a:t>will draw a sample of eligible women who had a live birth during February 2019 [and January 2019 for smaller trusts</a:t>
            </a:r>
            <a:r>
              <a:rPr lang="en-GB" sz="2000" dirty="0" smtClean="0"/>
              <a:t>].</a:t>
            </a:r>
          </a:p>
          <a:p>
            <a:pPr>
              <a:buSzPct val="100000"/>
              <a:buFont typeface="Courier New" panose="02070309020205020404" pitchFamily="49" charset="0"/>
              <a:buChar char="o"/>
            </a:pPr>
            <a:r>
              <a:rPr lang="en-GB" sz="2000" dirty="0" smtClean="0"/>
              <a:t>We </a:t>
            </a:r>
            <a:r>
              <a:rPr lang="en-GB" sz="2000" dirty="0"/>
              <a:t>will also collect antenatal and postnatal attribution data to identify whether women are referring to your trust when answering the antenatal and postnatal sections of the questionnaire</a:t>
            </a:r>
            <a:r>
              <a:rPr lang="en-GB" sz="2000" dirty="0" smtClean="0"/>
              <a:t>.</a:t>
            </a:r>
            <a:endParaRPr lang="en-GB" sz="2000" dirty="0"/>
          </a:p>
        </p:txBody>
      </p:sp>
      <p:sp>
        <p:nvSpPr>
          <p:cNvPr id="4" name="Slide Number Placeholder 3"/>
          <p:cNvSpPr>
            <a:spLocks noGrp="1"/>
          </p:cNvSpPr>
          <p:nvPr>
            <p:ph type="sldNum" sz="quarter" idx="12"/>
          </p:nvPr>
        </p:nvSpPr>
        <p:spPr/>
        <p:txBody>
          <a:bodyPr/>
          <a:lstStyle/>
          <a:p>
            <a:fld id="{66B4F769-270F-4AEF-A4B4-E755A10C134C}" type="slidenum">
              <a:rPr lang="en-GB" smtClean="0">
                <a:solidFill>
                  <a:srgbClr val="4D4639"/>
                </a:solidFill>
              </a:rPr>
              <a:pPr/>
              <a:t>4</a:t>
            </a:fld>
            <a:endParaRPr lang="en-GB" dirty="0">
              <a:solidFill>
                <a:srgbClr val="4D4639"/>
              </a:solidFill>
            </a:endParaRPr>
          </a:p>
        </p:txBody>
      </p:sp>
      <p:sp>
        <p:nvSpPr>
          <p:cNvPr id="5" name="Title 4"/>
          <p:cNvSpPr>
            <a:spLocks noGrp="1"/>
          </p:cNvSpPr>
          <p:nvPr>
            <p:ph type="title"/>
          </p:nvPr>
        </p:nvSpPr>
        <p:spPr/>
        <p:txBody>
          <a:bodyPr/>
          <a:lstStyle/>
          <a:p>
            <a:r>
              <a:rPr lang="en-GB" dirty="0"/>
              <a:t>Survey overview</a:t>
            </a:r>
          </a:p>
        </p:txBody>
      </p:sp>
    </p:spTree>
    <p:extLst>
      <p:ext uri="{BB962C8B-B14F-4D97-AF65-F5344CB8AC3E}">
        <p14:creationId xmlns:p14="http://schemas.microsoft.com/office/powerpoint/2010/main" val="2845544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786902"/>
            <a:ext cx="8431305" cy="4536000"/>
          </a:xfrm>
        </p:spPr>
        <p:txBody>
          <a:bodyPr/>
          <a:lstStyle/>
          <a:p>
            <a:pPr marL="0" indent="0" algn="ctr">
              <a:buNone/>
            </a:pPr>
            <a:endParaRPr lang="en-GB" sz="6000" b="1" dirty="0">
              <a:solidFill>
                <a:srgbClr val="007B4E"/>
              </a:solidFill>
            </a:endParaRPr>
          </a:p>
          <a:p>
            <a:pPr marL="0" indent="0" algn="ctr">
              <a:buNone/>
            </a:pPr>
            <a:endParaRPr lang="en-GB" sz="6000" b="1" dirty="0">
              <a:solidFill>
                <a:srgbClr val="007B4E"/>
              </a:solidFill>
            </a:endParaRPr>
          </a:p>
          <a:p>
            <a:pPr marL="0" indent="0" algn="ctr">
              <a:buNone/>
            </a:pPr>
            <a:r>
              <a:rPr lang="en-GB" sz="5400" b="1" dirty="0">
                <a:solidFill>
                  <a:srgbClr val="007B4E"/>
                </a:solidFill>
              </a:rPr>
              <a:t>What’s new for 2019?</a:t>
            </a:r>
            <a:endParaRPr lang="en-GB" sz="5400" b="1"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5</a:t>
            </a:fld>
            <a:endParaRPr lang="en-GB" dirty="0">
              <a:solidFill>
                <a:srgbClr val="4D4639"/>
              </a:solidFill>
            </a:endParaRPr>
          </a:p>
        </p:txBody>
      </p:sp>
    </p:spTree>
    <p:extLst>
      <p:ext uri="{BB962C8B-B14F-4D97-AF65-F5344CB8AC3E}">
        <p14:creationId xmlns:p14="http://schemas.microsoft.com/office/powerpoint/2010/main" val="2105488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6</a:t>
            </a:fld>
            <a:endParaRPr lang="en-GB" dirty="0">
              <a:solidFill>
                <a:srgbClr val="4D4639"/>
              </a:solidFill>
            </a:endParaRPr>
          </a:p>
        </p:txBody>
      </p:sp>
      <p:sp>
        <p:nvSpPr>
          <p:cNvPr id="6" name="Content Placeholder 2"/>
          <p:cNvSpPr>
            <a:spLocks noGrp="1"/>
          </p:cNvSpPr>
          <p:nvPr>
            <p:ph idx="1"/>
          </p:nvPr>
        </p:nvSpPr>
        <p:spPr>
          <a:xfrm>
            <a:off x="628650" y="2125266"/>
            <a:ext cx="7886700" cy="2607036"/>
          </a:xfrm>
        </p:spPr>
        <p:txBody>
          <a:bodyPr>
            <a:normAutofit fontScale="85000" lnSpcReduction="20000"/>
          </a:bodyPr>
          <a:lstStyle/>
          <a:p>
            <a:pPr marL="0" indent="0">
              <a:lnSpc>
                <a:spcPct val="120000"/>
              </a:lnSpc>
              <a:buNone/>
            </a:pPr>
            <a:r>
              <a:rPr lang="en-GB" dirty="0"/>
              <a:t> </a:t>
            </a:r>
            <a:endParaRPr lang="en-GB" dirty="0">
              <a:solidFill>
                <a:srgbClr val="007B4E"/>
              </a:solidFill>
            </a:endParaRPr>
          </a:p>
          <a:p>
            <a:pPr marL="457200" indent="-457200">
              <a:lnSpc>
                <a:spcPct val="120000"/>
              </a:lnSpc>
              <a:buClr>
                <a:srgbClr val="007B4E"/>
              </a:buClr>
              <a:buSzPct val="100000"/>
              <a:buFont typeface="Courier New" panose="02070309020205020404" pitchFamily="49" charset="0"/>
              <a:buChar char="o"/>
            </a:pPr>
            <a:r>
              <a:rPr lang="en-GB" sz="2400" dirty="0">
                <a:latin typeface="Arial" panose="020B0604020202020204" pitchFamily="34" charset="0"/>
                <a:cs typeface="Arial" panose="020B0604020202020204" pitchFamily="34" charset="0"/>
              </a:rPr>
              <a:t>Postcode data:</a:t>
            </a:r>
          </a:p>
          <a:p>
            <a:pPr marL="914400" lvl="1" indent="-457200">
              <a:lnSpc>
                <a:spcPct val="120000"/>
              </a:lnSpc>
              <a:buClr>
                <a:srgbClr val="007B4E"/>
              </a:buClr>
              <a:buSzPct val="100000"/>
              <a:buFont typeface="Courier New" panose="02070309020205020404" pitchFamily="49" charset="0"/>
              <a:buChar char="o"/>
            </a:pPr>
            <a:r>
              <a:rPr lang="en-GB" sz="2400" dirty="0">
                <a:latin typeface="Arial" panose="020B0604020202020204" pitchFamily="34" charset="0"/>
                <a:cs typeface="Arial" panose="020B0604020202020204" pitchFamily="34" charset="0"/>
              </a:rPr>
              <a:t>Subject to S251 approval, we have requested full postcodes for women who gave birth during the sample period</a:t>
            </a:r>
          </a:p>
          <a:p>
            <a:pPr marL="457200" indent="-457200">
              <a:lnSpc>
                <a:spcPct val="120000"/>
              </a:lnSpc>
              <a:buClr>
                <a:srgbClr val="007B4E"/>
              </a:buClr>
              <a:buSzPct val="100000"/>
              <a:buFont typeface="Courier New" panose="02070309020205020404" pitchFamily="49" charset="0"/>
              <a:buChar char="o"/>
            </a:pPr>
            <a:r>
              <a:rPr lang="en-GB" sz="2400" dirty="0">
                <a:latin typeface="Arial" panose="020B0604020202020204" pitchFamily="34" charset="0"/>
                <a:cs typeface="Arial" panose="020B0604020202020204" pitchFamily="34" charset="0"/>
              </a:rPr>
              <a:t>Additional sample variables: </a:t>
            </a:r>
          </a:p>
          <a:p>
            <a:pPr marL="914400" lvl="1" indent="-457200">
              <a:lnSpc>
                <a:spcPct val="120000"/>
              </a:lnSpc>
              <a:buClr>
                <a:srgbClr val="007B4E"/>
              </a:buClr>
              <a:buSzPct val="100000"/>
              <a:buFont typeface="Courier New" panose="02070309020205020404" pitchFamily="49" charset="0"/>
              <a:buChar char="o"/>
            </a:pPr>
            <a:r>
              <a:rPr lang="en-GB" sz="2400" dirty="0">
                <a:latin typeface="Arial" panose="020B0604020202020204" pitchFamily="34" charset="0"/>
                <a:cs typeface="Arial" panose="020B0604020202020204" pitchFamily="34" charset="0"/>
              </a:rPr>
              <a:t>Time of delivery; Number of babies born at delivery; Gender (allowing the coding of male, female and non-binary)</a:t>
            </a:r>
            <a:endParaRPr lang="en-US" sz="2400" dirty="0">
              <a:latin typeface="Arial" panose="020B0604020202020204" pitchFamily="34" charset="0"/>
              <a:cs typeface="Arial" panose="020B0604020202020204" pitchFamily="34" charset="0"/>
            </a:endParaRPr>
          </a:p>
          <a:p>
            <a:pPr marL="0" indent="0">
              <a:buNone/>
            </a:pPr>
            <a:endParaRPr lang="en-GB" dirty="0">
              <a:solidFill>
                <a:srgbClr val="007B4E"/>
              </a:solidFill>
            </a:endParaRPr>
          </a:p>
        </p:txBody>
      </p:sp>
      <p:sp>
        <p:nvSpPr>
          <p:cNvPr id="7" name="Title 6"/>
          <p:cNvSpPr>
            <a:spLocks noGrp="1"/>
          </p:cNvSpPr>
          <p:nvPr>
            <p:ph type="title"/>
          </p:nvPr>
        </p:nvSpPr>
        <p:spPr/>
        <p:txBody>
          <a:bodyPr/>
          <a:lstStyle/>
          <a:p>
            <a:r>
              <a:rPr lang="en-GB" dirty="0"/>
              <a:t>Methodological changes</a:t>
            </a:r>
          </a:p>
        </p:txBody>
      </p:sp>
    </p:spTree>
    <p:extLst>
      <p:ext uri="{BB962C8B-B14F-4D97-AF65-F5344CB8AC3E}">
        <p14:creationId xmlns:p14="http://schemas.microsoft.com/office/powerpoint/2010/main" val="2982250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7</a:t>
            </a:fld>
            <a:endParaRPr lang="en-GB" dirty="0">
              <a:solidFill>
                <a:srgbClr val="4D4639"/>
              </a:solidFill>
            </a:endParaRPr>
          </a:p>
        </p:txBody>
      </p:sp>
      <p:sp>
        <p:nvSpPr>
          <p:cNvPr id="7" name="Content Placeholder 2"/>
          <p:cNvSpPr>
            <a:spLocks noGrp="1"/>
          </p:cNvSpPr>
          <p:nvPr>
            <p:ph idx="1"/>
          </p:nvPr>
        </p:nvSpPr>
        <p:spPr>
          <a:xfrm>
            <a:off x="628650" y="1845277"/>
            <a:ext cx="7886700" cy="3888258"/>
          </a:xfrm>
        </p:spPr>
        <p:txBody>
          <a:bodyPr>
            <a:normAutofit fontScale="55000" lnSpcReduction="20000"/>
          </a:bodyPr>
          <a:lstStyle/>
          <a:p>
            <a:pPr>
              <a:lnSpc>
                <a:spcPct val="120000"/>
              </a:lnSpc>
              <a:buClr>
                <a:srgbClr val="007B4E"/>
              </a:buClr>
              <a:buSzPct val="100000"/>
              <a:buFont typeface="Courier New" panose="02070309020205020404" pitchFamily="49" charset="0"/>
              <a:buChar char="o"/>
            </a:pPr>
            <a:r>
              <a:rPr lang="en-GB" sz="3200" dirty="0">
                <a:latin typeface="Arial" panose="020B0604020202020204" pitchFamily="34" charset="0"/>
                <a:cs typeface="Arial" panose="020B0604020202020204" pitchFamily="34" charset="0"/>
              </a:rPr>
              <a:t>Confirmation of contractor:</a:t>
            </a:r>
          </a:p>
          <a:p>
            <a:pPr lvl="1">
              <a:lnSpc>
                <a:spcPct val="120000"/>
              </a:lnSpc>
              <a:buClr>
                <a:srgbClr val="007B4E"/>
              </a:buClr>
              <a:buSzPct val="100000"/>
              <a:buFont typeface="Courier New" panose="02070309020205020404" pitchFamily="49" charset="0"/>
              <a:buChar char="o"/>
            </a:pPr>
            <a:r>
              <a:rPr lang="en-GB" sz="3200" dirty="0">
                <a:latin typeface="Arial" panose="020B0604020202020204" pitchFamily="34" charset="0"/>
                <a:cs typeface="Arial" panose="020B0604020202020204" pitchFamily="34" charset="0"/>
              </a:rPr>
              <a:t>This year we won’t ask trusts to confirm their contractor to us. Instead we’ll ask contractors to send us a list of trusts they’re working with.</a:t>
            </a:r>
          </a:p>
          <a:p>
            <a:pPr>
              <a:lnSpc>
                <a:spcPct val="120000"/>
              </a:lnSpc>
              <a:buSzPct val="100000"/>
              <a:buFont typeface="Courier New" panose="02070309020205020404" pitchFamily="49" charset="0"/>
              <a:buChar char="o"/>
            </a:pPr>
            <a:r>
              <a:rPr lang="en-GB" sz="3200" dirty="0">
                <a:latin typeface="Arial" panose="020B0604020202020204" pitchFamily="34" charset="0"/>
                <a:cs typeface="Arial" panose="020B0604020202020204" pitchFamily="34" charset="0"/>
              </a:rPr>
              <a:t>ICD-11 codes: </a:t>
            </a:r>
          </a:p>
          <a:p>
            <a:pPr lvl="1">
              <a:lnSpc>
                <a:spcPct val="120000"/>
              </a:lnSpc>
              <a:buSzPct val="100000"/>
              <a:buFont typeface="Courier New" panose="02070309020205020404" pitchFamily="49" charset="0"/>
              <a:buChar char="o"/>
            </a:pPr>
            <a:r>
              <a:rPr lang="en-US" sz="3200" dirty="0">
                <a:latin typeface="Arial" panose="020B0604020202020204" pitchFamily="34" charset="0"/>
                <a:cs typeface="Arial" panose="020B0604020202020204" pitchFamily="34" charset="0"/>
              </a:rPr>
              <a:t>There are now 13 codes relating to stillbirths instead of 5. We will include both ICD-10 and ICD-11 codes for stillbirths in the exclusion criteria list in case some trusts are still using ICD-10.</a:t>
            </a:r>
          </a:p>
          <a:p>
            <a:pPr>
              <a:lnSpc>
                <a:spcPct val="120000"/>
              </a:lnSpc>
              <a:buSzPct val="100000"/>
              <a:buFont typeface="Courier New" panose="02070309020205020404" pitchFamily="49" charset="0"/>
              <a:buChar char="o"/>
            </a:pPr>
            <a:r>
              <a:rPr lang="en-GB" sz="3200" dirty="0">
                <a:latin typeface="Arial" panose="020B0604020202020204" pitchFamily="34" charset="0"/>
                <a:cs typeface="Arial" panose="020B0604020202020204" pitchFamily="34" charset="0"/>
              </a:rPr>
              <a:t>Total deliveries vs exclusions:</a:t>
            </a:r>
          </a:p>
          <a:p>
            <a:pPr lvl="1">
              <a:lnSpc>
                <a:spcPct val="120000"/>
              </a:lnSpc>
              <a:buClr>
                <a:srgbClr val="007B4E"/>
              </a:buClr>
              <a:buSzPct val="100000"/>
              <a:buFont typeface="Courier New" panose="02070309020205020404" pitchFamily="49" charset="0"/>
              <a:buChar char="o"/>
            </a:pPr>
            <a:r>
              <a:rPr lang="en-US" sz="3200" dirty="0">
                <a:latin typeface="Arial" panose="020B0604020202020204" pitchFamily="34" charset="0"/>
                <a:cs typeface="Arial" panose="020B0604020202020204" pitchFamily="34" charset="0"/>
              </a:rPr>
              <a:t>Instead of total deliveries we will be asking for a list of </a:t>
            </a:r>
            <a:r>
              <a:rPr lang="en-US" sz="3200" dirty="0" smtClean="0">
                <a:latin typeface="Arial" panose="020B0604020202020204" pitchFamily="34" charset="0"/>
                <a:cs typeface="Arial" panose="020B0604020202020204" pitchFamily="34" charset="0"/>
              </a:rPr>
              <a:t>exclusions. </a:t>
            </a:r>
            <a:r>
              <a:rPr lang="en-US" sz="3200" dirty="0">
                <a:latin typeface="Arial" panose="020B0604020202020204" pitchFamily="34" charset="0"/>
                <a:cs typeface="Arial" panose="020B0604020202020204" pitchFamily="34" charset="0"/>
              </a:rPr>
              <a:t>This will hopefully reduce confusion amongst trusts, and cut down on queries during sample checking.</a:t>
            </a:r>
          </a:p>
          <a:p>
            <a:pPr lvl="1">
              <a:lnSpc>
                <a:spcPct val="120000"/>
              </a:lnSpc>
              <a:buFont typeface="Courier New" panose="02070309020205020404" pitchFamily="49" charset="0"/>
              <a:buChar char="o"/>
            </a:pPr>
            <a:endParaRPr lang="en-US" dirty="0">
              <a:latin typeface="Arial" panose="020B0604020202020204" pitchFamily="34" charset="0"/>
              <a:cs typeface="Arial" panose="020B0604020202020204" pitchFamily="34" charset="0"/>
            </a:endParaRPr>
          </a:p>
          <a:p>
            <a:pPr marL="0" indent="0">
              <a:buNone/>
            </a:pPr>
            <a:endParaRPr lang="en-GB" dirty="0">
              <a:solidFill>
                <a:srgbClr val="007B4E"/>
              </a:solidFill>
            </a:endParaRPr>
          </a:p>
        </p:txBody>
      </p:sp>
      <p:sp>
        <p:nvSpPr>
          <p:cNvPr id="8" name="Title 7"/>
          <p:cNvSpPr>
            <a:spLocks noGrp="1"/>
          </p:cNvSpPr>
          <p:nvPr>
            <p:ph type="title"/>
          </p:nvPr>
        </p:nvSpPr>
        <p:spPr/>
        <p:txBody>
          <a:bodyPr/>
          <a:lstStyle/>
          <a:p>
            <a:r>
              <a:rPr lang="en-GB" dirty="0"/>
              <a:t>Methodological changes</a:t>
            </a:r>
          </a:p>
        </p:txBody>
      </p:sp>
    </p:spTree>
    <p:extLst>
      <p:ext uri="{BB962C8B-B14F-4D97-AF65-F5344CB8AC3E}">
        <p14:creationId xmlns:p14="http://schemas.microsoft.com/office/powerpoint/2010/main" val="321434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8</a:t>
            </a:fld>
            <a:endParaRPr lang="en-GB" dirty="0">
              <a:solidFill>
                <a:srgbClr val="4D4639"/>
              </a:solidFill>
            </a:endParaRPr>
          </a:p>
        </p:txBody>
      </p:sp>
      <p:sp>
        <p:nvSpPr>
          <p:cNvPr id="6" name="Content Placeholder 2"/>
          <p:cNvSpPr>
            <a:spLocks noGrp="1"/>
          </p:cNvSpPr>
          <p:nvPr>
            <p:ph idx="1"/>
          </p:nvPr>
        </p:nvSpPr>
        <p:spPr>
          <a:xfrm>
            <a:off x="628650" y="1505267"/>
            <a:ext cx="7886700" cy="4455668"/>
          </a:xfrm>
        </p:spPr>
        <p:txBody>
          <a:bodyPr>
            <a:noAutofit/>
          </a:bodyPr>
          <a:lstStyle/>
          <a:p>
            <a:pPr>
              <a:buClr>
                <a:srgbClr val="007B4E"/>
              </a:buClr>
              <a:buSzPct val="100000"/>
              <a:buFont typeface="Courier New" panose="02070309020205020404" pitchFamily="49" charset="0"/>
              <a:buChar char="o"/>
            </a:pPr>
            <a:r>
              <a:rPr lang="en-GB" sz="1800" dirty="0">
                <a:latin typeface="Arial" panose="020B0604020202020204" pitchFamily="34" charset="0"/>
                <a:cs typeface="Arial" panose="020B0604020202020204" pitchFamily="34" charset="0"/>
              </a:rPr>
              <a:t>Significant redevelopment of the questionnaire:</a:t>
            </a:r>
          </a:p>
          <a:p>
            <a:pPr lvl="1">
              <a:buClr>
                <a:srgbClr val="007B4E"/>
              </a:buClr>
              <a:buSzPct val="100000"/>
              <a:buFont typeface="Courier New" panose="02070309020205020404" pitchFamily="49" charset="0"/>
              <a:buChar char="o"/>
            </a:pPr>
            <a:r>
              <a:rPr lang="en-GB" sz="1200" dirty="0">
                <a:latin typeface="Arial" panose="020B0604020202020204" pitchFamily="34" charset="0"/>
                <a:cs typeface="Arial" panose="020B0604020202020204" pitchFamily="34" charset="0"/>
              </a:rPr>
              <a:t>In-depth interviews with stakeholders and qualitative research with recent mothers (babies less than 12 months old)</a:t>
            </a:r>
          </a:p>
          <a:p>
            <a:pPr lvl="1">
              <a:buClr>
                <a:srgbClr val="007B4E"/>
              </a:buClr>
              <a:buSzPct val="100000"/>
              <a:buFont typeface="Courier New" panose="02070309020205020404" pitchFamily="49" charset="0"/>
              <a:buChar char="o"/>
            </a:pPr>
            <a:r>
              <a:rPr lang="en-GB" sz="1200" dirty="0">
                <a:latin typeface="Arial" panose="020B0604020202020204" pitchFamily="34" charset="0"/>
                <a:cs typeface="Arial" panose="020B0604020202020204" pitchFamily="34" charset="0"/>
              </a:rPr>
              <a:t>Desk research identifying developments in policy and models of maternity care service provision</a:t>
            </a:r>
          </a:p>
          <a:p>
            <a:pPr lvl="1">
              <a:buClr>
                <a:srgbClr val="007B4E"/>
              </a:buClr>
              <a:buSzPct val="100000"/>
              <a:buFont typeface="Courier New" panose="02070309020205020404" pitchFamily="49" charset="0"/>
              <a:buChar char="o"/>
            </a:pPr>
            <a:r>
              <a:rPr lang="en-GB" sz="1200" dirty="0">
                <a:latin typeface="Arial" panose="020B0604020202020204" pitchFamily="34" charset="0"/>
                <a:cs typeface="Arial" panose="020B0604020202020204" pitchFamily="34" charset="0"/>
              </a:rPr>
              <a:t>Analysis of questionnaire performance using 2018 data</a:t>
            </a:r>
          </a:p>
          <a:p>
            <a:pPr lvl="1">
              <a:buClr>
                <a:srgbClr val="007B4E"/>
              </a:buClr>
              <a:buSzPct val="100000"/>
              <a:buFont typeface="Courier New" panose="02070309020205020404" pitchFamily="49" charset="0"/>
              <a:buChar char="o"/>
            </a:pPr>
            <a:r>
              <a:rPr lang="en-GB" sz="1200" dirty="0">
                <a:latin typeface="Arial" panose="020B0604020202020204" pitchFamily="34" charset="0"/>
                <a:cs typeface="Arial" panose="020B0604020202020204" pitchFamily="34" charset="0"/>
              </a:rPr>
              <a:t>Recommendations of Survey Advisory Group</a:t>
            </a:r>
          </a:p>
          <a:p>
            <a:pPr lvl="1">
              <a:buClr>
                <a:srgbClr val="007B4E"/>
              </a:buClr>
              <a:buSzPct val="100000"/>
              <a:buFont typeface="Courier New" panose="02070309020205020404" pitchFamily="49" charset="0"/>
              <a:buChar char="o"/>
            </a:pPr>
            <a:r>
              <a:rPr lang="en-GB" sz="1200" dirty="0">
                <a:latin typeface="Arial" panose="020B0604020202020204" pitchFamily="34" charset="0"/>
                <a:cs typeface="Arial" panose="020B0604020202020204" pitchFamily="34" charset="0"/>
              </a:rPr>
              <a:t>Cognitive testing with 22 women</a:t>
            </a:r>
          </a:p>
          <a:p>
            <a:pPr>
              <a:buClr>
                <a:srgbClr val="007B4E"/>
              </a:buClr>
              <a:buSzPct val="100000"/>
              <a:buFont typeface="Courier New" panose="02070309020205020404" pitchFamily="49" charset="0"/>
              <a:buChar char="o"/>
            </a:pPr>
            <a:r>
              <a:rPr lang="en-GB" sz="1800" dirty="0">
                <a:latin typeface="Arial" panose="020B0604020202020204" pitchFamily="34" charset="0"/>
                <a:cs typeface="Arial" panose="020B0604020202020204" pitchFamily="34" charset="0"/>
              </a:rPr>
              <a:t>Resulted in a number of changes:</a:t>
            </a:r>
          </a:p>
          <a:p>
            <a:pPr lvl="1">
              <a:buClr>
                <a:srgbClr val="007B4E"/>
              </a:buClr>
              <a:buSzPct val="100000"/>
              <a:buFont typeface="Courier New" panose="02070309020205020404" pitchFamily="49" charset="0"/>
              <a:buChar char="o"/>
            </a:pPr>
            <a:r>
              <a:rPr lang="en-GB" sz="1200" dirty="0">
                <a:latin typeface="Arial" panose="020B0604020202020204" pitchFamily="34" charset="0"/>
                <a:cs typeface="Arial" panose="020B0604020202020204" pitchFamily="34" charset="0"/>
              </a:rPr>
              <a:t>9 questions removed</a:t>
            </a:r>
          </a:p>
          <a:p>
            <a:pPr lvl="1">
              <a:buClr>
                <a:srgbClr val="007B4E"/>
              </a:buClr>
              <a:buSzPct val="100000"/>
              <a:buFont typeface="Courier New" panose="02070309020205020404" pitchFamily="49" charset="0"/>
              <a:buChar char="o"/>
            </a:pPr>
            <a:r>
              <a:rPr lang="en-GB" sz="1200" dirty="0">
                <a:latin typeface="Arial" panose="020B0604020202020204" pitchFamily="34" charset="0"/>
                <a:cs typeface="Arial" panose="020B0604020202020204" pitchFamily="34" charset="0"/>
              </a:rPr>
              <a:t>8 new questions added &amp; LTC questions</a:t>
            </a:r>
          </a:p>
          <a:p>
            <a:pPr lvl="1">
              <a:buClr>
                <a:srgbClr val="007B4E"/>
              </a:buClr>
              <a:buSzPct val="100000"/>
              <a:buFont typeface="Courier New" panose="02070309020205020404" pitchFamily="49" charset="0"/>
              <a:buChar char="o"/>
            </a:pPr>
            <a:r>
              <a:rPr lang="en-GB" sz="1200" dirty="0">
                <a:latin typeface="Arial" panose="020B0604020202020204" pitchFamily="34" charset="0"/>
                <a:cs typeface="Arial" panose="020B0604020202020204" pitchFamily="34" charset="0"/>
              </a:rPr>
              <a:t>Revisions to 80% of the remaining questions</a:t>
            </a:r>
          </a:p>
          <a:p>
            <a:pPr>
              <a:buClr>
                <a:srgbClr val="007B4E"/>
              </a:buClr>
              <a:buSzPct val="100000"/>
              <a:buFont typeface="Courier New" panose="02070309020205020404" pitchFamily="49" charset="0"/>
              <a:buChar char="o"/>
            </a:pPr>
            <a:r>
              <a:rPr lang="en-GB" sz="1800" dirty="0">
                <a:latin typeface="Arial" panose="020B0604020202020204" pitchFamily="34" charset="0"/>
                <a:cs typeface="Arial" panose="020B0604020202020204" pitchFamily="34" charset="0"/>
              </a:rPr>
              <a:t>Full details in </a:t>
            </a:r>
            <a:r>
              <a:rPr lang="en-GB" sz="1800" dirty="0">
                <a:latin typeface="Arial" panose="020B0604020202020204" pitchFamily="34" charset="0"/>
                <a:cs typeface="Arial" panose="020B0604020202020204" pitchFamily="34" charset="0"/>
                <a:hlinkClick r:id="rId2"/>
              </a:rPr>
              <a:t>Survey Development Report</a:t>
            </a:r>
            <a:r>
              <a:rPr lang="en-GB" sz="1800" dirty="0">
                <a:latin typeface="Arial" panose="020B0604020202020204" pitchFamily="34" charset="0"/>
                <a:cs typeface="Arial" panose="020B0604020202020204" pitchFamily="34" charset="0"/>
              </a:rPr>
              <a:t>.</a:t>
            </a:r>
          </a:p>
          <a:p>
            <a:pPr>
              <a:buClr>
                <a:srgbClr val="007B4E"/>
              </a:buClr>
              <a:buSzPct val="100000"/>
              <a:buFont typeface="Courier New" panose="02070309020205020404" pitchFamily="49" charset="0"/>
              <a:buChar char="o"/>
            </a:pPr>
            <a:r>
              <a:rPr lang="en-GB" sz="1800" dirty="0">
                <a:latin typeface="Arial" panose="020B0604020202020204" pitchFamily="34" charset="0"/>
                <a:cs typeface="Arial" panose="020B0604020202020204" pitchFamily="34" charset="0"/>
              </a:rPr>
              <a:t>Questionnaire will be published after Ethics approval granted.</a:t>
            </a:r>
          </a:p>
          <a:p>
            <a:pPr marL="0" indent="0">
              <a:buClr>
                <a:srgbClr val="007B4E"/>
              </a:buClr>
              <a:buNone/>
            </a:pPr>
            <a:endParaRPr lang="en-GB" dirty="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lstStyle/>
          <a:p>
            <a:r>
              <a:rPr lang="en-GB" dirty="0"/>
              <a:t>Questionnaire changes</a:t>
            </a:r>
          </a:p>
        </p:txBody>
      </p:sp>
    </p:spTree>
    <p:extLst>
      <p:ext uri="{BB962C8B-B14F-4D97-AF65-F5344CB8AC3E}">
        <p14:creationId xmlns:p14="http://schemas.microsoft.com/office/powerpoint/2010/main" val="1606592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9</a:t>
            </a:fld>
            <a:endParaRPr lang="en-GB" dirty="0">
              <a:solidFill>
                <a:srgbClr val="4D4639"/>
              </a:solidFill>
            </a:endParaRPr>
          </a:p>
        </p:txBody>
      </p:sp>
      <p:sp>
        <p:nvSpPr>
          <p:cNvPr id="7" name="Content Placeholder 2"/>
          <p:cNvSpPr>
            <a:spLocks noGrp="1"/>
          </p:cNvSpPr>
          <p:nvPr>
            <p:ph idx="1"/>
          </p:nvPr>
        </p:nvSpPr>
        <p:spPr>
          <a:xfrm>
            <a:off x="628650" y="1890280"/>
            <a:ext cx="7886700" cy="3671888"/>
          </a:xfrm>
        </p:spPr>
        <p:txBody>
          <a:bodyPr>
            <a:noAutofit/>
          </a:bodyPr>
          <a:lstStyle/>
          <a:p>
            <a:pPr>
              <a:buClr>
                <a:srgbClr val="007B4E"/>
              </a:buClr>
              <a:buSzPct val="100000"/>
              <a:buFont typeface="Courier New" panose="02070309020205020404" pitchFamily="49" charset="0"/>
              <a:buChar char="o"/>
            </a:pPr>
            <a:r>
              <a:rPr lang="en-GB" sz="1800" dirty="0">
                <a:latin typeface="Arial" panose="020B0604020202020204" pitchFamily="34" charset="0"/>
                <a:cs typeface="Arial" panose="020B0604020202020204" pitchFamily="34" charset="0"/>
              </a:rPr>
              <a:t>9 questions removed (2018):</a:t>
            </a:r>
          </a:p>
          <a:p>
            <a:pPr lvl="1">
              <a:buClr>
                <a:srgbClr val="007B4E"/>
              </a:buClr>
              <a:buSzPct val="100000"/>
              <a:buFont typeface="Courier New" panose="02070309020205020404" pitchFamily="49" charset="0"/>
              <a:buChar char="o"/>
            </a:pPr>
            <a:r>
              <a:rPr lang="en-US" sz="1350" dirty="0">
                <a:latin typeface="Arial" panose="020B0604020202020204" pitchFamily="34" charset="0"/>
                <a:cs typeface="Arial" panose="020B0604020202020204" pitchFamily="34" charset="0"/>
              </a:rPr>
              <a:t>A2, B5, B7, C2, D2, F6, F20, F21, G4</a:t>
            </a:r>
            <a:endParaRPr lang="en-GB" sz="1050" dirty="0">
              <a:latin typeface="Arial" panose="020B0604020202020204" pitchFamily="34" charset="0"/>
              <a:cs typeface="Arial" panose="020B0604020202020204" pitchFamily="34" charset="0"/>
            </a:endParaRPr>
          </a:p>
          <a:p>
            <a:pPr>
              <a:buClr>
                <a:srgbClr val="007B4E"/>
              </a:buClr>
              <a:buSzPct val="100000"/>
              <a:buFont typeface="Courier New" panose="02070309020205020404" pitchFamily="49" charset="0"/>
              <a:buChar char="o"/>
            </a:pPr>
            <a:r>
              <a:rPr lang="en-GB" sz="1800" dirty="0">
                <a:latin typeface="Arial" panose="020B0604020202020204" pitchFamily="34" charset="0"/>
                <a:cs typeface="Arial" panose="020B0604020202020204" pitchFamily="34" charset="0"/>
              </a:rPr>
              <a:t>8 new questions &amp; LTC questions:</a:t>
            </a:r>
          </a:p>
          <a:p>
            <a:pPr lvl="1">
              <a:buSzPct val="100000"/>
              <a:buFont typeface="Courier New" panose="02070309020205020404" pitchFamily="49" charset="0"/>
              <a:buChar char="o"/>
            </a:pPr>
            <a:r>
              <a:rPr lang="en-US" sz="1350" dirty="0">
                <a:latin typeface="Arial" panose="020B0604020202020204" pitchFamily="34" charset="0"/>
                <a:cs typeface="Arial" panose="020B0604020202020204" pitchFamily="34" charset="0"/>
              </a:rPr>
              <a:t>B5: Before your baby was born, where did you plan to have your baby?</a:t>
            </a:r>
          </a:p>
          <a:p>
            <a:pPr lvl="1">
              <a:buSzPct val="100000"/>
              <a:buFont typeface="Courier New" panose="02070309020205020404" pitchFamily="49" charset="0"/>
              <a:buChar char="o"/>
            </a:pPr>
            <a:r>
              <a:rPr lang="en-US" sz="1350" dirty="0">
                <a:latin typeface="Arial" panose="020B0604020202020204" pitchFamily="34" charset="0"/>
                <a:cs typeface="Arial" panose="020B0604020202020204" pitchFamily="34" charset="0"/>
              </a:rPr>
              <a:t>B12: During your pregnancy, were you offered any antenatal classes or courses offered by the NHS?</a:t>
            </a:r>
          </a:p>
          <a:p>
            <a:pPr lvl="1">
              <a:buSzPct val="100000"/>
              <a:buFont typeface="Courier New" panose="02070309020205020404" pitchFamily="49" charset="0"/>
              <a:buChar char="o"/>
            </a:pPr>
            <a:r>
              <a:rPr lang="en-US" sz="1350" dirty="0">
                <a:latin typeface="Arial" panose="020B0604020202020204" pitchFamily="34" charset="0"/>
                <a:cs typeface="Arial" panose="020B0604020202020204" pitchFamily="34" charset="0"/>
              </a:rPr>
              <a:t>B13: Did you find these classes or courses useful?</a:t>
            </a:r>
          </a:p>
          <a:p>
            <a:pPr lvl="1">
              <a:buSzPct val="100000"/>
              <a:buFont typeface="Courier New" panose="02070309020205020404" pitchFamily="49" charset="0"/>
              <a:buChar char="o"/>
            </a:pPr>
            <a:r>
              <a:rPr lang="en-US" sz="1350" dirty="0">
                <a:latin typeface="Arial" panose="020B0604020202020204" pitchFamily="34" charset="0"/>
                <a:cs typeface="Arial" panose="020B0604020202020204" pitchFamily="34" charset="0"/>
              </a:rPr>
              <a:t>C6: Where did you have your baby?</a:t>
            </a:r>
          </a:p>
          <a:p>
            <a:pPr lvl="1">
              <a:buSzPct val="100000"/>
              <a:buFont typeface="Courier New" panose="02070309020205020404" pitchFamily="49" charset="0"/>
              <a:buChar char="o"/>
            </a:pPr>
            <a:r>
              <a:rPr lang="en-US" sz="1350" dirty="0">
                <a:latin typeface="Arial" panose="020B0604020202020204" pitchFamily="34" charset="0"/>
                <a:cs typeface="Arial" panose="020B0604020202020204" pitchFamily="34" charset="0"/>
              </a:rPr>
              <a:t>C7: Thinking about the birth of your baby, was your </a:t>
            </a:r>
            <a:r>
              <a:rPr lang="en-US" sz="1350" dirty="0" err="1">
                <a:latin typeface="Arial" panose="020B0604020202020204" pitchFamily="34" charset="0"/>
                <a:cs typeface="Arial" panose="020B0604020202020204" pitchFamily="34" charset="0"/>
              </a:rPr>
              <a:t>labour</a:t>
            </a:r>
            <a:r>
              <a:rPr lang="en-US" sz="1350" dirty="0">
                <a:latin typeface="Arial" panose="020B0604020202020204" pitchFamily="34" charset="0"/>
                <a:cs typeface="Arial" panose="020B0604020202020204" pitchFamily="34" charset="0"/>
              </a:rPr>
              <a:t> induced?</a:t>
            </a:r>
          </a:p>
          <a:p>
            <a:pPr lvl="1">
              <a:buSzPct val="100000"/>
              <a:buFont typeface="Courier New" panose="02070309020205020404" pitchFamily="49" charset="0"/>
              <a:buChar char="o"/>
            </a:pPr>
            <a:r>
              <a:rPr lang="en-US" sz="1350" dirty="0">
                <a:latin typeface="Arial" panose="020B0604020202020204" pitchFamily="34" charset="0"/>
                <a:cs typeface="Arial" panose="020B0604020202020204" pitchFamily="34" charset="0"/>
              </a:rPr>
              <a:t>C22: After your baby was born, did you have the opportunity to ask questions about your </a:t>
            </a:r>
            <a:r>
              <a:rPr lang="en-US" sz="1350" dirty="0" err="1">
                <a:latin typeface="Arial" panose="020B0604020202020204" pitchFamily="34" charset="0"/>
                <a:cs typeface="Arial" panose="020B0604020202020204" pitchFamily="34" charset="0"/>
              </a:rPr>
              <a:t>labour</a:t>
            </a:r>
            <a:r>
              <a:rPr lang="en-US" sz="1350" dirty="0">
                <a:latin typeface="Arial" panose="020B0604020202020204" pitchFamily="34" charset="0"/>
                <a:cs typeface="Arial" panose="020B0604020202020204" pitchFamily="34" charset="0"/>
              </a:rPr>
              <a:t> and the birth?</a:t>
            </a:r>
          </a:p>
          <a:p>
            <a:pPr lvl="1">
              <a:buSzPct val="100000"/>
              <a:buFont typeface="Courier New" panose="02070309020205020404" pitchFamily="49" charset="0"/>
              <a:buChar char="o"/>
            </a:pPr>
            <a:r>
              <a:rPr lang="en-US" sz="1350" dirty="0">
                <a:latin typeface="Arial" panose="020B0604020202020204" pitchFamily="34" charset="0"/>
                <a:cs typeface="Arial" panose="020B0604020202020204" pitchFamily="34" charset="0"/>
              </a:rPr>
              <a:t>F19: </a:t>
            </a:r>
            <a:r>
              <a:rPr lang="en-GB" sz="1350" dirty="0">
                <a:latin typeface="Arial" panose="020B0604020202020204" pitchFamily="34" charset="0"/>
                <a:cs typeface="Arial" panose="020B0604020202020204" pitchFamily="34" charset="0"/>
              </a:rPr>
              <a:t>At the postnatal check-up (around 6- 8 weeks after the birth), did the GP spend enough time talking to you about your own physical health?</a:t>
            </a:r>
            <a:endParaRPr lang="en-US" sz="1350" dirty="0">
              <a:latin typeface="Arial" panose="020B0604020202020204" pitchFamily="34" charset="0"/>
              <a:cs typeface="Arial" panose="020B0604020202020204" pitchFamily="34" charset="0"/>
            </a:endParaRPr>
          </a:p>
          <a:p>
            <a:pPr lvl="1">
              <a:buClr>
                <a:srgbClr val="007B4E"/>
              </a:buClr>
              <a:buSzPct val="100000"/>
              <a:buFont typeface="Courier New" panose="02070309020205020404" pitchFamily="49" charset="0"/>
              <a:buChar char="o"/>
            </a:pPr>
            <a:r>
              <a:rPr lang="en-US" sz="1350" dirty="0">
                <a:latin typeface="Arial" panose="020B0604020202020204" pitchFamily="34" charset="0"/>
                <a:cs typeface="Arial" panose="020B0604020202020204" pitchFamily="34" charset="0"/>
              </a:rPr>
              <a:t>F20: </a:t>
            </a:r>
            <a:r>
              <a:rPr lang="en-GB" sz="1350" dirty="0">
                <a:latin typeface="Arial" panose="020B0604020202020204" pitchFamily="34" charset="0"/>
                <a:cs typeface="Arial" panose="020B0604020202020204" pitchFamily="34" charset="0"/>
              </a:rPr>
              <a:t>At the postnatal check-up (around 6- 8 weeks after the birth), did the GP spend enough time talking to you about your own mental health?</a:t>
            </a:r>
            <a:endParaRPr lang="en-GB" sz="1200" dirty="0">
              <a:latin typeface="Arial" panose="020B0604020202020204" pitchFamily="34" charset="0"/>
              <a:cs typeface="Arial" panose="020B0604020202020204" pitchFamily="34" charset="0"/>
            </a:endParaRPr>
          </a:p>
          <a:p>
            <a:pPr marL="0" indent="0">
              <a:buClr>
                <a:srgbClr val="007B4E"/>
              </a:buClr>
              <a:buNone/>
            </a:pPr>
            <a:endParaRPr lang="en-GB" dirty="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lstStyle/>
          <a:p>
            <a:r>
              <a:rPr lang="en-GB" dirty="0"/>
              <a:t>Questionnaire changes</a:t>
            </a:r>
          </a:p>
        </p:txBody>
      </p:sp>
    </p:spTree>
    <p:extLst>
      <p:ext uri="{BB962C8B-B14F-4D97-AF65-F5344CB8AC3E}">
        <p14:creationId xmlns:p14="http://schemas.microsoft.com/office/powerpoint/2010/main" val="3683926832"/>
      </p:ext>
    </p:extLst>
  </p:cSld>
  <p:clrMapOvr>
    <a:masterClrMapping/>
  </p:clrMapOvr>
</p:sld>
</file>

<file path=ppt/theme/theme1.xml><?xml version="1.0" encoding="utf-8"?>
<a:theme xmlns:a="http://schemas.openxmlformats.org/drawingml/2006/main" name="1_Office Theme">
  <a:themeElements>
    <a:clrScheme name="Picker">
      <a:dk1>
        <a:srgbClr val="4D4639"/>
      </a:dk1>
      <a:lt1>
        <a:sysClr val="window" lastClr="FFFFFF"/>
      </a:lt1>
      <a:dk2>
        <a:srgbClr val="4D4639"/>
      </a:dk2>
      <a:lt2>
        <a:srgbClr val="CBBBA0"/>
      </a:lt2>
      <a:accent1>
        <a:srgbClr val="FBBA00"/>
      </a:accent1>
      <a:accent2>
        <a:srgbClr val="8AAB59"/>
      </a:accent2>
      <a:accent3>
        <a:srgbClr val="E5005B"/>
      </a:accent3>
      <a:accent4>
        <a:srgbClr val="1783A7"/>
      </a:accent4>
      <a:accent5>
        <a:srgbClr val="5B4173"/>
      </a:accent5>
      <a:accent6>
        <a:srgbClr val="CBBBA0"/>
      </a:accent6>
      <a:hlink>
        <a:srgbClr val="00AACD"/>
      </a:hlink>
      <a:folHlink>
        <a:srgbClr val="78368C"/>
      </a:folHlink>
    </a:clrScheme>
    <a:fontScheme name="Custom 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E PowerPoint" id="{49BC3320-8638-4C96-82D1-756E290875F6}" vid="{0E322471-65CC-48A7-9337-71A5B07D0241}"/>
    </a:ext>
  </a:extLst>
</a:theme>
</file>

<file path=ppt/theme/theme2.xml><?xml version="1.0" encoding="utf-8"?>
<a:theme xmlns:a="http://schemas.openxmlformats.org/drawingml/2006/main" name="2_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Custom 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E PowerPoint" id="{49BC3320-8638-4C96-82D1-756E290875F6}" vid="{12AA589A-FA23-43FA-9FE2-3FA3E889AC1D}"/>
    </a:ext>
  </a:extLst>
</a:theme>
</file>

<file path=ppt/theme/theme3.xml><?xml version="1.0" encoding="utf-8"?>
<a:theme xmlns:a="http://schemas.openxmlformats.org/drawingml/2006/main" name="4_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Custom 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E PowerPoint" id="{49BC3320-8638-4C96-82D1-756E290875F6}" vid="{12AA589A-FA23-43FA-9FE2-3FA3E889AC1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PIE PowerPoint</Template>
  <TotalTime>5294</TotalTime>
  <Words>2336</Words>
  <Application>Microsoft Office PowerPoint</Application>
  <PresentationFormat>On-screen Show (4:3)</PresentationFormat>
  <Paragraphs>307</Paragraphs>
  <Slides>39</Slides>
  <Notes>18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39</vt:i4>
      </vt:variant>
    </vt:vector>
  </HeadingPairs>
  <TitlesOfParts>
    <vt:vector size="46" baseType="lpstr">
      <vt:lpstr>ＭＳ Ｐゴシック</vt:lpstr>
      <vt:lpstr>Arial</vt:lpstr>
      <vt:lpstr>Calibri</vt:lpstr>
      <vt:lpstr>Courier New</vt:lpstr>
      <vt:lpstr>1_Office Theme</vt:lpstr>
      <vt:lpstr>2_Office Theme</vt:lpstr>
      <vt:lpstr>4_Office Theme</vt:lpstr>
      <vt:lpstr>PowerPoint Presentation</vt:lpstr>
      <vt:lpstr>Agenda</vt:lpstr>
      <vt:lpstr>PowerPoint Presentation</vt:lpstr>
      <vt:lpstr>Survey overview</vt:lpstr>
      <vt:lpstr>PowerPoint Presentation</vt:lpstr>
      <vt:lpstr>Methodological changes</vt:lpstr>
      <vt:lpstr>Methodological changes</vt:lpstr>
      <vt:lpstr>Questionnaire changes</vt:lpstr>
      <vt:lpstr>Questionnaire changes</vt:lpstr>
      <vt:lpstr>Covering letter changes</vt:lpstr>
      <vt:lpstr>PowerPoint Presentation</vt:lpstr>
      <vt:lpstr>What is Section 251?</vt:lpstr>
      <vt:lpstr>Section 251 requirements</vt:lpstr>
      <vt:lpstr>Section 251 requirements</vt:lpstr>
      <vt:lpstr>National Data Opt Out Programme - Exemption</vt:lpstr>
      <vt:lpstr>Approval pending</vt:lpstr>
      <vt:lpstr>Potential Section 251 breaches</vt:lpstr>
      <vt:lpstr>PowerPoint Presentation</vt:lpstr>
      <vt:lpstr>Practicalities of administration (in-house trusts only)</vt:lpstr>
      <vt:lpstr>PowerPoint Presentation</vt:lpstr>
      <vt:lpstr>Instruction manuals</vt:lpstr>
      <vt:lpstr>Drawing the sample</vt:lpstr>
      <vt:lpstr>Common sampling errors</vt:lpstr>
      <vt:lpstr>Sample declaration form</vt:lpstr>
      <vt:lpstr>Sample declaration form</vt:lpstr>
      <vt:lpstr>Submission of sample files</vt:lpstr>
      <vt:lpstr>Deceased checks</vt:lpstr>
      <vt:lpstr>Antenatal/postnatal data</vt:lpstr>
      <vt:lpstr>Sampling and submission overview (trusts using a contractor)</vt:lpstr>
      <vt:lpstr>Sampling and submission overview (in-house trusts)</vt:lpstr>
      <vt:lpstr>Tips for entering fieldwork on time</vt:lpstr>
      <vt:lpstr>PowerPoint Presentation</vt:lpstr>
      <vt:lpstr>Fieldwork monitoring information (in-house trusts only)</vt:lpstr>
      <vt:lpstr>PowerPoint Presentation</vt:lpstr>
      <vt:lpstr>Key dates</vt:lpstr>
      <vt:lpstr>PowerPoint Presentation</vt:lpstr>
      <vt:lpstr>Current status</vt:lpstr>
      <vt:lpstr>PowerPoint Presentation</vt:lpstr>
      <vt:lpstr>Thank you for your time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Rory Corbett</dc:creator>
  <cp:lastModifiedBy>Firona Roth</cp:lastModifiedBy>
  <cp:revision>439</cp:revision>
  <cp:lastPrinted>2016-06-28T10:06:24Z</cp:lastPrinted>
  <dcterms:created xsi:type="dcterms:W3CDTF">2015-06-17T08:43:28Z</dcterms:created>
  <dcterms:modified xsi:type="dcterms:W3CDTF">2019-02-11T18:29:17Z</dcterms:modified>
</cp:coreProperties>
</file>